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256" r:id="rId2"/>
    <p:sldId id="257" r:id="rId3"/>
    <p:sldId id="338" r:id="rId4"/>
    <p:sldId id="333" r:id="rId5"/>
    <p:sldId id="337" r:id="rId6"/>
    <p:sldId id="297" r:id="rId7"/>
    <p:sldId id="339" r:id="rId8"/>
    <p:sldId id="311" r:id="rId9"/>
    <p:sldId id="324" r:id="rId10"/>
    <p:sldId id="310" r:id="rId11"/>
    <p:sldId id="334" r:id="rId12"/>
    <p:sldId id="325" r:id="rId13"/>
    <p:sldId id="326" r:id="rId14"/>
    <p:sldId id="327" r:id="rId15"/>
    <p:sldId id="328" r:id="rId16"/>
    <p:sldId id="329" r:id="rId17"/>
    <p:sldId id="330" r:id="rId18"/>
    <p:sldId id="335" r:id="rId19"/>
    <p:sldId id="331" r:id="rId20"/>
    <p:sldId id="288" r:id="rId21"/>
    <p:sldId id="283" r:id="rId22"/>
    <p:sldId id="261" r:id="rId23"/>
    <p:sldId id="289" r:id="rId24"/>
    <p:sldId id="262" r:id="rId25"/>
    <p:sldId id="263" r:id="rId26"/>
    <p:sldId id="264" r:id="rId27"/>
    <p:sldId id="284" r:id="rId28"/>
    <p:sldId id="265" r:id="rId29"/>
    <p:sldId id="340" r:id="rId30"/>
    <p:sldId id="285" r:id="rId31"/>
    <p:sldId id="266" r:id="rId32"/>
    <p:sldId id="267" r:id="rId33"/>
    <p:sldId id="268" r:id="rId34"/>
    <p:sldId id="269" r:id="rId35"/>
    <p:sldId id="270" r:id="rId36"/>
    <p:sldId id="271" r:id="rId37"/>
    <p:sldId id="290" r:id="rId38"/>
    <p:sldId id="291" r:id="rId39"/>
    <p:sldId id="272" r:id="rId40"/>
    <p:sldId id="273" r:id="rId41"/>
    <p:sldId id="274" r:id="rId42"/>
    <p:sldId id="275" r:id="rId43"/>
    <p:sldId id="276" r:id="rId44"/>
    <p:sldId id="277" r:id="rId45"/>
    <p:sldId id="282" r:id="rId46"/>
    <p:sldId id="278" r:id="rId47"/>
    <p:sldId id="292" r:id="rId48"/>
    <p:sldId id="293" r:id="rId49"/>
    <p:sldId id="336" r:id="rId50"/>
    <p:sldId id="314" r:id="rId51"/>
    <p:sldId id="315" r:id="rId52"/>
    <p:sldId id="316" r:id="rId53"/>
    <p:sldId id="317" r:id="rId54"/>
    <p:sldId id="320" r:id="rId55"/>
    <p:sldId id="321" r:id="rId56"/>
    <p:sldId id="322" r:id="rId57"/>
    <p:sldId id="323" r:id="rId58"/>
    <p:sldId id="332" r:id="rId59"/>
    <p:sldId id="279" r:id="rId60"/>
    <p:sldId id="280" r:id="rId61"/>
  </p:sldIdLst>
  <p:sldSz cx="9144000" cy="6858000" type="letter"/>
  <p:notesSz cx="6858000" cy="9144000"/>
  <p:defaultTextStyle>
    <a:defPPr>
      <a:defRPr lang="en-CA"/>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9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7228"/>
    <a:srgbClr val="6E792B"/>
    <a:srgbClr val="76822E"/>
    <a:srgbClr val="4F571F"/>
    <a:srgbClr val="6F6A07"/>
    <a:srgbClr val="827C08"/>
    <a:srgbClr val="80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0"/>
    <p:restoredTop sz="94660"/>
  </p:normalViewPr>
  <p:slideViewPr>
    <p:cSldViewPr snapToObjects="1" showGuides="1">
      <p:cViewPr varScale="1">
        <p:scale>
          <a:sx n="52" d="100"/>
          <a:sy n="52" d="100"/>
        </p:scale>
        <p:origin x="1551" y="21"/>
      </p:cViewPr>
      <p:guideLst>
        <p:guide orient="horz" pos="192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041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042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042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CA" altLang="en-US" sz="1200" dirty="0">
                <a:latin typeface="Tahoma" panose="020B0604030504040204" pitchFamily="34" charset="0"/>
              </a:rPr>
              <a:t>‹#›</a:t>
            </a:fld>
            <a:endParaRPr lang="en-CA" altLang="en-US" sz="1200" dirty="0">
              <a:latin typeface="Tahoma" panose="020B060403050404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144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mn-ea"/>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410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6144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CA" sz="18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CA" sz="16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CA"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CA"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CA"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Fifth level</a:t>
            </a:r>
          </a:p>
        </p:txBody>
      </p:sp>
      <p:sp>
        <p:nvSpPr>
          <p:cNvPr id="6144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CA" sz="1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61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CA" altLang="en-US" sz="1200" dirty="0">
                <a:latin typeface="Tahoma" panose="020B0604030504040204" pitchFamily="34" charset="0"/>
              </a:rPr>
              <a:t>‹#›</a:t>
            </a:fld>
            <a:endParaRPr lang="en-CA" altLang="en-US" sz="1200" dirty="0">
              <a:latin typeface="Tahoma" panose="020B060403050404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30000"/>
      </a:spcBef>
      <a:spcAft>
        <a:spcPct val="0"/>
      </a:spcAft>
      <a:defRPr sz="1600"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ln/>
        </p:spPr>
        <p:txBody>
          <a:bodyPr wrap="square" lIns="91440" tIns="45720" rIns="91440" bIns="45720" anchor="t" anchorCtr="0"/>
          <a:lstStyle/>
          <a:p>
            <a:pPr lvl="0"/>
            <a:endParaRPr lang="en-US" altLang="en-US" dirty="0"/>
          </a:p>
        </p:txBody>
      </p:sp>
      <p:sp>
        <p:nvSpPr>
          <p:cNvPr id="10244" name="Slide Number Placeholder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6</a:t>
            </a:fld>
            <a:endParaRPr lang="en-CA" altLang="en-US" sz="1200" dirty="0">
              <a:latin typeface="Tahoma" panose="020B060403050404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33</a:t>
            </a:fld>
            <a:endParaRPr lang="en-CA" altLang="en-US" sz="1200" dirty="0">
              <a:latin typeface="Tahoma" panose="020B0604030504040204" pitchFamily="34" charset="0"/>
            </a:endParaRPr>
          </a:p>
        </p:txBody>
      </p:sp>
      <p:sp>
        <p:nvSpPr>
          <p:cNvPr id="44035" name="Rectangle 2"/>
          <p:cNvSpPr>
            <a:spLocks noGrp="1" noRot="1" noChangeAspect="1" noTextEdit="1"/>
          </p:cNvSpPr>
          <p:nvPr>
            <p:ph type="sldImg"/>
          </p:nvPr>
        </p:nvSpPr>
        <p:spPr>
          <a:ln/>
        </p:spPr>
      </p:sp>
      <p:sp>
        <p:nvSpPr>
          <p:cNvPr id="44036"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34</a:t>
            </a:fld>
            <a:endParaRPr lang="en-CA" altLang="en-US" sz="1200" dirty="0">
              <a:latin typeface="Tahoma" panose="020B0604030504040204" pitchFamily="34" charset="0"/>
            </a:endParaRPr>
          </a:p>
        </p:txBody>
      </p:sp>
      <p:sp>
        <p:nvSpPr>
          <p:cNvPr id="46083" name="Rectangle 1026"/>
          <p:cNvSpPr>
            <a:spLocks noGrp="1" noRot="1" noChangeAspect="1" noTextEdit="1"/>
          </p:cNvSpPr>
          <p:nvPr>
            <p:ph type="sldImg"/>
          </p:nvPr>
        </p:nvSpPr>
        <p:spPr>
          <a:ln/>
        </p:spPr>
      </p:sp>
      <p:sp>
        <p:nvSpPr>
          <p:cNvPr id="46084"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35</a:t>
            </a:fld>
            <a:endParaRPr lang="en-CA" altLang="en-US" sz="1200" dirty="0">
              <a:latin typeface="Tahoma" panose="020B0604030504040204" pitchFamily="34" charset="0"/>
            </a:endParaRPr>
          </a:p>
        </p:txBody>
      </p:sp>
      <p:sp>
        <p:nvSpPr>
          <p:cNvPr id="48131" name="Rectangle 2"/>
          <p:cNvSpPr>
            <a:spLocks noGrp="1" noRot="1" noChangeAspect="1" noTextEdit="1"/>
          </p:cNvSpPr>
          <p:nvPr>
            <p:ph type="sldImg"/>
          </p:nvPr>
        </p:nvSpPr>
        <p:spPr>
          <a:ln/>
        </p:spPr>
      </p:sp>
      <p:sp>
        <p:nvSpPr>
          <p:cNvPr id="48132"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36</a:t>
            </a:fld>
            <a:endParaRPr lang="en-CA" altLang="en-US" sz="1200" dirty="0">
              <a:latin typeface="Tahoma" panose="020B0604030504040204" pitchFamily="34" charset="0"/>
            </a:endParaRPr>
          </a:p>
        </p:txBody>
      </p:sp>
      <p:sp>
        <p:nvSpPr>
          <p:cNvPr id="50179" name="Rectangle 1026"/>
          <p:cNvSpPr>
            <a:spLocks noGrp="1" noRot="1" noChangeAspect="1" noTextEdit="1"/>
          </p:cNvSpPr>
          <p:nvPr>
            <p:ph type="sldImg"/>
          </p:nvPr>
        </p:nvSpPr>
        <p:spPr>
          <a:ln/>
        </p:spPr>
      </p:sp>
      <p:sp>
        <p:nvSpPr>
          <p:cNvPr id="50180"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37</a:t>
            </a:fld>
            <a:endParaRPr lang="en-CA" altLang="en-US" sz="1200" dirty="0">
              <a:latin typeface="Tahoma" panose="020B0604030504040204" pitchFamily="34" charset="0"/>
            </a:endParaRPr>
          </a:p>
        </p:txBody>
      </p:sp>
      <p:sp>
        <p:nvSpPr>
          <p:cNvPr id="52227" name="Rectangle 1026"/>
          <p:cNvSpPr>
            <a:spLocks noGrp="1" noRot="1" noChangeAspect="1" noTextEdit="1"/>
          </p:cNvSpPr>
          <p:nvPr>
            <p:ph type="sldImg"/>
          </p:nvPr>
        </p:nvSpPr>
        <p:spPr>
          <a:ln/>
        </p:spPr>
      </p:sp>
      <p:sp>
        <p:nvSpPr>
          <p:cNvPr id="52228"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38</a:t>
            </a:fld>
            <a:endParaRPr lang="en-CA" altLang="en-US" sz="1200" dirty="0">
              <a:latin typeface="Tahoma" panose="020B0604030504040204" pitchFamily="34" charset="0"/>
            </a:endParaRPr>
          </a:p>
        </p:txBody>
      </p:sp>
      <p:sp>
        <p:nvSpPr>
          <p:cNvPr id="54275" name="Rectangle 1026"/>
          <p:cNvSpPr>
            <a:spLocks noGrp="1" noRot="1" noChangeAspect="1" noTextEdit="1"/>
          </p:cNvSpPr>
          <p:nvPr>
            <p:ph type="sldImg"/>
          </p:nvPr>
        </p:nvSpPr>
        <p:spPr>
          <a:ln/>
        </p:spPr>
      </p:sp>
      <p:sp>
        <p:nvSpPr>
          <p:cNvPr id="54276"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39</a:t>
            </a:fld>
            <a:endParaRPr lang="en-CA" altLang="en-US" sz="1200" dirty="0">
              <a:latin typeface="Tahoma" panose="020B0604030504040204" pitchFamily="34" charset="0"/>
            </a:endParaRPr>
          </a:p>
        </p:txBody>
      </p:sp>
      <p:sp>
        <p:nvSpPr>
          <p:cNvPr id="56323" name="Rectangle 2"/>
          <p:cNvSpPr>
            <a:spLocks noGrp="1" noRot="1" noChangeAspect="1" noTextEdit="1"/>
          </p:cNvSpPr>
          <p:nvPr>
            <p:ph type="sldImg"/>
          </p:nvPr>
        </p:nvSpPr>
        <p:spPr>
          <a:ln/>
        </p:spPr>
      </p:sp>
      <p:sp>
        <p:nvSpPr>
          <p:cNvPr id="56324"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40</a:t>
            </a:fld>
            <a:endParaRPr lang="en-CA" altLang="en-US" sz="1200" dirty="0">
              <a:latin typeface="Tahoma" panose="020B0604030504040204" pitchFamily="34" charset="0"/>
            </a:endParaRPr>
          </a:p>
        </p:txBody>
      </p:sp>
      <p:sp>
        <p:nvSpPr>
          <p:cNvPr id="58371" name="Rectangle 1026"/>
          <p:cNvSpPr>
            <a:spLocks noGrp="1" noRot="1" noChangeAspect="1" noTextEdit="1"/>
          </p:cNvSpPr>
          <p:nvPr>
            <p:ph type="sldImg"/>
          </p:nvPr>
        </p:nvSpPr>
        <p:spPr>
          <a:ln/>
        </p:spPr>
      </p:sp>
      <p:sp>
        <p:nvSpPr>
          <p:cNvPr id="58372"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41</a:t>
            </a:fld>
            <a:endParaRPr lang="en-CA" altLang="en-US" sz="1200" dirty="0">
              <a:latin typeface="Tahoma" panose="020B0604030504040204" pitchFamily="34" charset="0"/>
            </a:endParaRPr>
          </a:p>
        </p:txBody>
      </p:sp>
      <p:sp>
        <p:nvSpPr>
          <p:cNvPr id="60419" name="Rectangle 2"/>
          <p:cNvSpPr>
            <a:spLocks noGrp="1" noRot="1" noChangeAspect="1" noTextEdit="1"/>
          </p:cNvSpPr>
          <p:nvPr>
            <p:ph type="sldImg"/>
          </p:nvPr>
        </p:nvSpPr>
        <p:spPr>
          <a:ln/>
        </p:spPr>
      </p:sp>
      <p:sp>
        <p:nvSpPr>
          <p:cNvPr id="60420"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42</a:t>
            </a:fld>
            <a:endParaRPr lang="en-CA" altLang="en-US" sz="1200" dirty="0">
              <a:latin typeface="Tahoma" panose="020B0604030504040204" pitchFamily="34" charset="0"/>
            </a:endParaRPr>
          </a:p>
        </p:txBody>
      </p:sp>
      <p:sp>
        <p:nvSpPr>
          <p:cNvPr id="62467" name="Rectangle 1026"/>
          <p:cNvSpPr>
            <a:spLocks noGrp="1" noRot="1" noChangeAspect="1" noTextEdit="1"/>
          </p:cNvSpPr>
          <p:nvPr>
            <p:ph type="sldImg"/>
          </p:nvPr>
        </p:nvSpPr>
        <p:spPr>
          <a:ln/>
        </p:spPr>
      </p:sp>
      <p:sp>
        <p:nvSpPr>
          <p:cNvPr id="62468"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22</a:t>
            </a:fld>
            <a:endParaRPr lang="en-CA" altLang="en-US" sz="1200" dirty="0">
              <a:latin typeface="Tahoma" panose="020B0604030504040204" pitchFamily="34" charset="0"/>
            </a:endParaRPr>
          </a:p>
        </p:txBody>
      </p:sp>
      <p:sp>
        <p:nvSpPr>
          <p:cNvPr id="26627" name="Rectangle 2"/>
          <p:cNvSpPr>
            <a:spLocks noGrp="1" noRot="1" noChangeAspect="1" noTextEdit="1"/>
          </p:cNvSpPr>
          <p:nvPr>
            <p:ph type="sldImg"/>
          </p:nvPr>
        </p:nvSpPr>
        <p:spPr>
          <a:ln/>
        </p:spPr>
      </p:sp>
      <p:sp>
        <p:nvSpPr>
          <p:cNvPr id="2662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43</a:t>
            </a:fld>
            <a:endParaRPr lang="en-CA" altLang="en-US" sz="1200" dirty="0">
              <a:latin typeface="Tahoma" panose="020B0604030504040204" pitchFamily="34" charset="0"/>
            </a:endParaRPr>
          </a:p>
        </p:txBody>
      </p:sp>
      <p:sp>
        <p:nvSpPr>
          <p:cNvPr id="64515" name="Rectangle 2"/>
          <p:cNvSpPr>
            <a:spLocks noGrp="1" noRot="1" noChangeAspect="1" noTextEdit="1"/>
          </p:cNvSpPr>
          <p:nvPr>
            <p:ph type="sldImg"/>
          </p:nvPr>
        </p:nvSpPr>
        <p:spPr>
          <a:ln/>
        </p:spPr>
      </p:sp>
      <p:sp>
        <p:nvSpPr>
          <p:cNvPr id="64516"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44</a:t>
            </a:fld>
            <a:endParaRPr lang="en-CA" altLang="en-US" sz="1200" dirty="0">
              <a:latin typeface="Tahoma" panose="020B0604030504040204" pitchFamily="34" charset="0"/>
            </a:endParaRPr>
          </a:p>
        </p:txBody>
      </p:sp>
      <p:sp>
        <p:nvSpPr>
          <p:cNvPr id="66563" name="Rectangle 1026"/>
          <p:cNvSpPr>
            <a:spLocks noGrp="1" noRot="1" noChangeAspect="1" noTextEdit="1"/>
          </p:cNvSpPr>
          <p:nvPr>
            <p:ph type="sldImg"/>
          </p:nvPr>
        </p:nvSpPr>
        <p:spPr>
          <a:ln/>
        </p:spPr>
      </p:sp>
      <p:sp>
        <p:nvSpPr>
          <p:cNvPr id="66564"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45</a:t>
            </a:fld>
            <a:endParaRPr lang="en-CA" altLang="en-US" sz="1200" dirty="0">
              <a:latin typeface="Tahoma" panose="020B0604030504040204" pitchFamily="34" charset="0"/>
            </a:endParaRPr>
          </a:p>
        </p:txBody>
      </p:sp>
      <p:sp>
        <p:nvSpPr>
          <p:cNvPr id="68611" name="Rectangle 2"/>
          <p:cNvSpPr>
            <a:spLocks noGrp="1" noRot="1" noChangeAspect="1" noTextEdit="1"/>
          </p:cNvSpPr>
          <p:nvPr>
            <p:ph type="sldImg"/>
          </p:nvPr>
        </p:nvSpPr>
        <p:spPr>
          <a:ln/>
        </p:spPr>
      </p:sp>
      <p:sp>
        <p:nvSpPr>
          <p:cNvPr id="68612"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46</a:t>
            </a:fld>
            <a:endParaRPr lang="en-CA" altLang="en-US" sz="1200" dirty="0">
              <a:latin typeface="Tahoma" panose="020B0604030504040204" pitchFamily="34" charset="0"/>
            </a:endParaRPr>
          </a:p>
        </p:txBody>
      </p:sp>
      <p:sp>
        <p:nvSpPr>
          <p:cNvPr id="70659" name="Rectangle 1026"/>
          <p:cNvSpPr>
            <a:spLocks noGrp="1" noRot="1" noChangeAspect="1" noTextEdit="1"/>
          </p:cNvSpPr>
          <p:nvPr>
            <p:ph type="sldImg"/>
          </p:nvPr>
        </p:nvSpPr>
        <p:spPr>
          <a:ln/>
        </p:spPr>
      </p:sp>
      <p:sp>
        <p:nvSpPr>
          <p:cNvPr id="70660"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47</a:t>
            </a:fld>
            <a:endParaRPr lang="en-CA" altLang="en-US" sz="1200" dirty="0">
              <a:latin typeface="Tahoma" panose="020B0604030504040204" pitchFamily="34" charset="0"/>
            </a:endParaRPr>
          </a:p>
        </p:txBody>
      </p:sp>
      <p:sp>
        <p:nvSpPr>
          <p:cNvPr id="72707" name="Rectangle 1026"/>
          <p:cNvSpPr>
            <a:spLocks noGrp="1" noRot="1" noChangeAspect="1" noTextEdit="1"/>
          </p:cNvSpPr>
          <p:nvPr>
            <p:ph type="sldImg"/>
          </p:nvPr>
        </p:nvSpPr>
        <p:spPr>
          <a:ln/>
        </p:spPr>
      </p:sp>
      <p:sp>
        <p:nvSpPr>
          <p:cNvPr id="72708"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48</a:t>
            </a:fld>
            <a:endParaRPr lang="en-CA" altLang="en-US" sz="1200" dirty="0">
              <a:latin typeface="Tahoma" panose="020B0604030504040204" pitchFamily="34" charset="0"/>
            </a:endParaRPr>
          </a:p>
        </p:txBody>
      </p:sp>
      <p:sp>
        <p:nvSpPr>
          <p:cNvPr id="74755" name="Rectangle 1026"/>
          <p:cNvSpPr>
            <a:spLocks noGrp="1" noRot="1" noChangeAspect="1" noTextEdit="1"/>
          </p:cNvSpPr>
          <p:nvPr>
            <p:ph type="sldImg"/>
          </p:nvPr>
        </p:nvSpPr>
        <p:spPr>
          <a:ln/>
        </p:spPr>
      </p:sp>
      <p:sp>
        <p:nvSpPr>
          <p:cNvPr id="74756"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49</a:t>
            </a:fld>
            <a:endParaRPr lang="en-CA" altLang="en-US" sz="1200" dirty="0">
              <a:latin typeface="Tahoma" panose="020B0604030504040204" pitchFamily="34" charset="0"/>
            </a:endParaRPr>
          </a:p>
        </p:txBody>
      </p:sp>
      <p:sp>
        <p:nvSpPr>
          <p:cNvPr id="76803" name="Rectangle 1026"/>
          <p:cNvSpPr>
            <a:spLocks noGrp="1" noRot="1" noChangeAspect="1" noTextEdit="1"/>
          </p:cNvSpPr>
          <p:nvPr>
            <p:ph type="sldImg"/>
          </p:nvPr>
        </p:nvSpPr>
        <p:spPr>
          <a:ln/>
        </p:spPr>
      </p:sp>
      <p:sp>
        <p:nvSpPr>
          <p:cNvPr id="76804"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59</a:t>
            </a:fld>
            <a:endParaRPr lang="en-CA" altLang="en-US" sz="1200" dirty="0">
              <a:latin typeface="Tahoma" panose="020B0604030504040204" pitchFamily="34" charset="0"/>
            </a:endParaRPr>
          </a:p>
        </p:txBody>
      </p:sp>
      <p:sp>
        <p:nvSpPr>
          <p:cNvPr id="88067" name="Rectangle 2"/>
          <p:cNvSpPr>
            <a:spLocks noGrp="1" noRot="1" noChangeAspect="1" noTextEdit="1"/>
          </p:cNvSpPr>
          <p:nvPr>
            <p:ph type="sldImg"/>
          </p:nvPr>
        </p:nvSpPr>
        <p:spPr>
          <a:ln/>
        </p:spPr>
      </p:sp>
      <p:sp>
        <p:nvSpPr>
          <p:cNvPr id="8806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60</a:t>
            </a:fld>
            <a:endParaRPr lang="en-CA" altLang="en-US" sz="1200" dirty="0">
              <a:latin typeface="Tahoma" panose="020B0604030504040204" pitchFamily="34" charset="0"/>
            </a:endParaRPr>
          </a:p>
        </p:txBody>
      </p:sp>
      <p:sp>
        <p:nvSpPr>
          <p:cNvPr id="90115" name="Rectangle 1026"/>
          <p:cNvSpPr>
            <a:spLocks noGrp="1" noRot="1" noChangeAspect="1" noTextEdit="1"/>
          </p:cNvSpPr>
          <p:nvPr>
            <p:ph type="sldImg"/>
          </p:nvPr>
        </p:nvSpPr>
        <p:spPr>
          <a:ln/>
        </p:spPr>
      </p:sp>
      <p:sp>
        <p:nvSpPr>
          <p:cNvPr id="90116"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24</a:t>
            </a:fld>
            <a:endParaRPr lang="en-CA" altLang="en-US" sz="1200" dirty="0">
              <a:latin typeface="Tahoma" panose="020B0604030504040204" pitchFamily="34" charset="0"/>
            </a:endParaRPr>
          </a:p>
        </p:txBody>
      </p:sp>
      <p:sp>
        <p:nvSpPr>
          <p:cNvPr id="29699" name="Rectangle 1026"/>
          <p:cNvSpPr>
            <a:spLocks noGrp="1" noRot="1" noChangeAspect="1" noTextEdit="1"/>
          </p:cNvSpPr>
          <p:nvPr>
            <p:ph type="sldImg"/>
          </p:nvPr>
        </p:nvSpPr>
        <p:spPr>
          <a:ln/>
        </p:spPr>
      </p:sp>
      <p:sp>
        <p:nvSpPr>
          <p:cNvPr id="29700"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25</a:t>
            </a:fld>
            <a:endParaRPr lang="en-CA" altLang="en-US" sz="1200" dirty="0">
              <a:latin typeface="Tahoma" panose="020B0604030504040204" pitchFamily="34" charset="0"/>
            </a:endParaRPr>
          </a:p>
        </p:txBody>
      </p:sp>
      <p:sp>
        <p:nvSpPr>
          <p:cNvPr id="31747" name="Rectangle 2"/>
          <p:cNvSpPr>
            <a:spLocks noGrp="1" noRot="1" noChangeAspect="1" noTextEdit="1"/>
          </p:cNvSpPr>
          <p:nvPr>
            <p:ph type="sldImg"/>
          </p:nvPr>
        </p:nvSpPr>
        <p:spPr>
          <a:ln/>
        </p:spPr>
      </p:sp>
      <p:sp>
        <p:nvSpPr>
          <p:cNvPr id="3174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26</a:t>
            </a:fld>
            <a:endParaRPr lang="en-CA" altLang="en-US" sz="1200" dirty="0">
              <a:latin typeface="Tahoma" panose="020B0604030504040204" pitchFamily="34" charset="0"/>
            </a:endParaRPr>
          </a:p>
        </p:txBody>
      </p:sp>
      <p:sp>
        <p:nvSpPr>
          <p:cNvPr id="33795" name="Rectangle 1026"/>
          <p:cNvSpPr>
            <a:spLocks noGrp="1" noRot="1" noChangeAspect="1" noTextEdit="1"/>
          </p:cNvSpPr>
          <p:nvPr>
            <p:ph type="sldImg"/>
          </p:nvPr>
        </p:nvSpPr>
        <p:spPr>
          <a:ln/>
        </p:spPr>
      </p:sp>
      <p:sp>
        <p:nvSpPr>
          <p:cNvPr id="33796"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28</a:t>
            </a:fld>
            <a:endParaRPr lang="en-CA" altLang="en-US" sz="1200" dirty="0">
              <a:latin typeface="Tahoma" panose="020B0604030504040204" pitchFamily="34" charset="0"/>
            </a:endParaRPr>
          </a:p>
        </p:txBody>
      </p:sp>
      <p:sp>
        <p:nvSpPr>
          <p:cNvPr id="36867" name="Rectangle 2"/>
          <p:cNvSpPr>
            <a:spLocks noGrp="1" noRot="1" noChangeAspect="1" noTextEdit="1"/>
          </p:cNvSpPr>
          <p:nvPr>
            <p:ph type="sldImg"/>
          </p:nvPr>
        </p:nvSpPr>
        <p:spPr>
          <a:ln/>
        </p:spPr>
      </p:sp>
      <p:sp>
        <p:nvSpPr>
          <p:cNvPr id="3686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29</a:t>
            </a:fld>
            <a:endParaRPr lang="en-CA" altLang="en-US" sz="1200" dirty="0">
              <a:latin typeface="Tahoma" panose="020B0604030504040204" pitchFamily="34" charset="0"/>
            </a:endParaRPr>
          </a:p>
        </p:txBody>
      </p:sp>
      <p:sp>
        <p:nvSpPr>
          <p:cNvPr id="36867" name="Rectangle 2"/>
          <p:cNvSpPr>
            <a:spLocks noGrp="1" noRot="1" noChangeAspect="1" noTextEdit="1"/>
          </p:cNvSpPr>
          <p:nvPr>
            <p:ph type="sldImg"/>
          </p:nvPr>
        </p:nvSpPr>
        <p:spPr>
          <a:ln/>
        </p:spPr>
      </p:sp>
      <p:sp>
        <p:nvSpPr>
          <p:cNvPr id="3686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extLst>
      <p:ext uri="{BB962C8B-B14F-4D97-AF65-F5344CB8AC3E}">
        <p14:creationId xmlns:p14="http://schemas.microsoft.com/office/powerpoint/2010/main" val="194185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31</a:t>
            </a:fld>
            <a:endParaRPr lang="en-CA" altLang="en-US" sz="1200" dirty="0">
              <a:latin typeface="Tahoma" panose="020B0604030504040204" pitchFamily="34" charset="0"/>
            </a:endParaRPr>
          </a:p>
        </p:txBody>
      </p:sp>
      <p:sp>
        <p:nvSpPr>
          <p:cNvPr id="39939" name="Rectangle 1026"/>
          <p:cNvSpPr>
            <a:spLocks noGrp="1" noRot="1" noChangeAspect="1" noTextEdit="1"/>
          </p:cNvSpPr>
          <p:nvPr>
            <p:ph type="sldImg"/>
          </p:nvPr>
        </p:nvSpPr>
        <p:spPr>
          <a:ln/>
        </p:spPr>
      </p:sp>
      <p:sp>
        <p:nvSpPr>
          <p:cNvPr id="39940" name="Rectangle 1027"/>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en-CA" altLang="en-US" sz="1200" dirty="0">
                <a:latin typeface="Tahoma" panose="020B0604030504040204" pitchFamily="34" charset="0"/>
              </a:rPr>
              <a:t>32</a:t>
            </a:fld>
            <a:endParaRPr lang="en-CA" altLang="en-US" sz="1200" dirty="0">
              <a:latin typeface="Tahoma" panose="020B0604030504040204" pitchFamily="34" charset="0"/>
            </a:endParaRPr>
          </a:p>
        </p:txBody>
      </p:sp>
      <p:sp>
        <p:nvSpPr>
          <p:cNvPr id="41987" name="Rectangle 2"/>
          <p:cNvSpPr>
            <a:spLocks noGrp="1" noRot="1" noChangeAspect="1" noTextEdit="1"/>
          </p:cNvSpPr>
          <p:nvPr>
            <p:ph type="sldImg"/>
          </p:nvPr>
        </p:nvSpPr>
        <p:spPr>
          <a:ln/>
        </p:spPr>
      </p:sp>
      <p:sp>
        <p:nvSpPr>
          <p:cNvPr id="41988" name="Rectangle 3"/>
          <p:cNvSpPr>
            <a:spLocks noGrp="1"/>
          </p:cNvSpPr>
          <p:nvPr>
            <p:ph type="body" idx="1"/>
          </p:nvPr>
        </p:nvSpPr>
        <p:spPr>
          <a:ln/>
        </p:spPr>
        <p:txBody>
          <a:bodyPr wrap="square" lIns="91440" tIns="45720" rIns="91440" bIns="45720" anchor="t" anchorCtr="0"/>
          <a:lstStyle/>
          <a:p>
            <a:pPr lvl="0" eaLnBrk="1" hangingPunct="1"/>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Rectangle 44"/>
          <p:cNvSpPr>
            <a:spLocks noChangeArrowheads="1"/>
          </p:cNvSpPr>
          <p:nvPr/>
        </p:nvSpPr>
        <p:spPr bwMode="auto">
          <a:xfrm>
            <a:off x="8305800" y="0"/>
            <a:ext cx="609600" cy="6858000"/>
          </a:xfrm>
          <a:prstGeom prst="rect">
            <a:avLst/>
          </a:prstGeom>
          <a:gradFill rotWithShape="1">
            <a:gsLst>
              <a:gs pos="0">
                <a:srgbClr val="677228">
                  <a:alpha val="43999"/>
                </a:srgbClr>
              </a:gs>
              <a:gs pos="100000">
                <a:srgbClr val="5A6423"/>
              </a:gs>
            </a:gsLst>
            <a:lin ang="5400000" scaled="1"/>
          </a:gra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Rectangle 47"/>
          <p:cNvSpPr>
            <a:spLocks noChangeArrowheads="1"/>
          </p:cNvSpPr>
          <p:nvPr/>
        </p:nvSpPr>
        <p:spPr bwMode="auto">
          <a:xfrm rot="16200000">
            <a:off x="3500438" y="-985837"/>
            <a:ext cx="2143125" cy="9144000"/>
          </a:xfrm>
          <a:prstGeom prst="rect">
            <a:avLst/>
          </a:prstGeom>
          <a:solidFill>
            <a:srgbClr val="677228">
              <a:alpha val="43921"/>
            </a:srgbClr>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Rectangle 48"/>
          <p:cNvSpPr>
            <a:spLocks noChangeArrowheads="1"/>
          </p:cNvSpPr>
          <p:nvPr/>
        </p:nvSpPr>
        <p:spPr bwMode="auto">
          <a:xfrm>
            <a:off x="7315200" y="2438400"/>
            <a:ext cx="1828800" cy="2290763"/>
          </a:xfrm>
          <a:prstGeom prst="rect">
            <a:avLst/>
          </a:prstGeom>
          <a:solidFill>
            <a:schemeClr val="bg1"/>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pic>
        <p:nvPicPr>
          <p:cNvPr id="2053" name="Picture 46" descr="elmasri_thumb"/>
          <p:cNvPicPr>
            <a:picLocks noChangeAspect="1"/>
          </p:cNvPicPr>
          <p:nvPr userDrawn="1"/>
        </p:nvPicPr>
        <p:blipFill>
          <a:blip r:embed="rId2"/>
          <a:stretch>
            <a:fillRect/>
          </a:stretch>
        </p:blipFill>
        <p:spPr>
          <a:xfrm>
            <a:off x="7419975" y="2514600"/>
            <a:ext cx="1724025" cy="2143125"/>
          </a:xfrm>
          <a:prstGeom prst="rect">
            <a:avLst/>
          </a:prstGeom>
          <a:noFill/>
          <a:ln w="9525">
            <a:noFill/>
          </a:ln>
        </p:spPr>
      </p:pic>
      <p:sp>
        <p:nvSpPr>
          <p:cNvPr id="4126" name="Rectangle 30" descr="Pink tissue paper"/>
          <p:cNvSpPr>
            <a:spLocks noGrp="1" noChangeArrowheads="1"/>
          </p:cNvSpPr>
          <p:nvPr>
            <p:ph type="ctrTitle" sz="quarter"/>
          </p:nvPr>
        </p:nvSpPr>
        <p:spPr>
          <a:xfrm>
            <a:off x="228600" y="152400"/>
            <a:ext cx="7086600" cy="2286000"/>
          </a:xfrm>
        </p:spPr>
        <p:txBody>
          <a:bodyPr wrap="none" anchor="ctr"/>
          <a:lstStyle>
            <a:lvl1pPr>
              <a:defRPr sz="6600">
                <a:solidFill>
                  <a:srgbClr val="990033"/>
                </a:solidFill>
              </a:defRPr>
            </a:lvl1pPr>
          </a:lstStyle>
          <a:p>
            <a:r>
              <a:rPr lang="en-US"/>
              <a:t>Click to edit Master title style</a:t>
            </a:r>
          </a:p>
        </p:txBody>
      </p:sp>
      <p:sp>
        <p:nvSpPr>
          <p:cNvPr id="4134" name="Rectangle 38" descr="Pink tissue paper"/>
          <p:cNvSpPr>
            <a:spLocks noGrp="1" noChangeArrowheads="1"/>
          </p:cNvSpPr>
          <p:nvPr>
            <p:ph type="subTitle" sz="quarter" idx="1"/>
          </p:nvPr>
        </p:nvSpPr>
        <p:spPr>
          <a:xfrm>
            <a:off x="304800" y="2590800"/>
            <a:ext cx="6629400" cy="1905000"/>
          </a:xfrm>
        </p:spPr>
        <p:txBody>
          <a:bodyPr/>
          <a:lstStyle>
            <a:lvl1pPr marL="0" indent="0">
              <a:buFont typeface="Wingdings" panose="05000000000000000000" pitchFamily="2" charset="2"/>
              <a:buNone/>
              <a:defRPr sz="3200"/>
            </a:lvl1pPr>
          </a:lstStyle>
          <a:p>
            <a:r>
              <a:rPr lang="en-US"/>
              <a:t>Click to edit Master subtitle style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灯片编号占位符 3"/>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57950" y="303213"/>
            <a:ext cx="2076450" cy="58689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303213"/>
            <a:ext cx="6076950" cy="58689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灯片编号占位符 3"/>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gure + Caption">
    <p:bg>
      <p:bgPr>
        <a:solidFill>
          <a:schemeClr val="bg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panose="02020603050405020304"/>
              <a:buNone/>
              <a:defRPr sz="3400" b="1" i="0" u="none" strike="noStrike" cap="none">
                <a:solidFill>
                  <a:srgbClr val="007FA3"/>
                </a:solidFill>
                <a:latin typeface="Times New Roman" panose="02020603050405020304"/>
                <a:ea typeface="Times New Roman" panose="02020603050405020304"/>
                <a:cs typeface="Times New Roman" panose="02020603050405020304"/>
                <a:sym typeface="Times New Roman" panose="02020603050405020304"/>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lstStyle>
            <a:lvl1pPr marL="0" marR="0" lvl="0" indent="0" algn="l" rtl="0">
              <a:spcBef>
                <a:spcPts val="0"/>
              </a:spcBef>
              <a:buClr>
                <a:srgbClr val="007FA3"/>
              </a:buClr>
              <a:buFont typeface="Arial" panose="020B0604020202020204"/>
              <a:buNone/>
              <a:defRPr sz="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buClr>
                <a:srgbClr val="007FA3"/>
              </a:buClr>
              <a:buFont typeface="Noto Sans Symbols"/>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l" rtl="0">
              <a:spcBef>
                <a:spcPts val="0"/>
              </a:spcBef>
              <a:buClr>
                <a:srgbClr val="007FA3"/>
              </a:buClr>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3" name="Shape 56"/>
          <p:cNvSpPr txBox="1">
            <a:spLocks noGrp="1"/>
          </p:cNvSpPr>
          <p:nvPr>
            <p:ph type="ftr" idx="3"/>
          </p:nvPr>
        </p:nvSpPr>
        <p:spPr>
          <a:xfrm>
            <a:off x="93663" y="6172200"/>
            <a:ext cx="8596313" cy="234950"/>
          </a:xfrm>
          <a:prstGeom prst="rect">
            <a:avLst/>
          </a:prstGeom>
        </p:spPr>
        <p:txBody>
          <a:bodyPr vert="horz" wrap="square" lIns="91425" tIns="91425" rIns="91425" bIns="91425" numCol="1" anchor="b" anchorCtr="0" compatLnSpc="1"/>
          <a:lstStyle>
            <a:lvl1pPr>
              <a:defRPr sz="1100">
                <a:solidFill>
                  <a:srgbClr val="000000"/>
                </a:solidFill>
                <a:cs typeface="Arial" panose="020B0604020202020204" pitchFamily="34" charset="0"/>
                <a:sym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11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4" name="Shape 57"/>
          <p:cNvSpPr txBox="1">
            <a:spLocks noGrp="1"/>
          </p:cNvSpPr>
          <p:nvPr>
            <p:ph type="dt" idx="2"/>
          </p:nvPr>
        </p:nvSpPr>
        <p:spPr>
          <a:xfrm>
            <a:off x="6335713" y="112713"/>
            <a:ext cx="2133600" cy="182563"/>
          </a:xfrm>
          <a:prstGeom prst="rect">
            <a:avLst/>
          </a:prstGeom>
        </p:spPr>
        <p:txBody>
          <a:bodyPr vert="horz" wrap="square" lIns="91425" tIns="91425" rIns="91425" bIns="91425" numCol="1" anchor="ctr" anchorCtr="0" compatLnSpc="1"/>
          <a:lstStyle>
            <a:lvl1pPr algn="r">
              <a:defRPr sz="900">
                <a:solidFill>
                  <a:srgbClr val="000000"/>
                </a:solidFill>
                <a:cs typeface="Arial" panose="020B0604020202020204" pitchFamily="34" charset="0"/>
                <a:sym typeface="Arial" panose="020B0604020202020204" pitchFamily="34" charset="0"/>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5" name="Shape 58"/>
          <p:cNvSpPr txBox="1">
            <a:spLocks noGrp="1"/>
          </p:cNvSpPr>
          <p:nvPr>
            <p:ph type="sldNum" idx="4"/>
          </p:nvPr>
        </p:nvSpPr>
        <p:spPr bwMode="auto">
          <a:xfrm>
            <a:off x="8469313" y="112713"/>
            <a:ext cx="552450" cy="182563"/>
          </a:xfrm>
          <a:prstGeom prst="rect">
            <a:avLst/>
          </a:prstGeom>
          <a:ln>
            <a:miter lim="800000"/>
          </a:ln>
        </p:spPr>
        <p:txBody>
          <a:bodyPr vert="horz" wrap="square" lIns="91425" tIns="45700" rIns="91425" bIns="45700" numCol="1" anchor="ctr" anchorCtr="0" compatLnSpc="1">
            <a:noAutofit/>
          </a:bodyPr>
          <a:lstStyle/>
          <a:p>
            <a:pPr algn="r" eaLnBrk="1" hangingPunct="1">
              <a:buSzPct val="25000"/>
              <a:buNone/>
            </a:pPr>
            <a:fld id="{9A0DB2DC-4C9A-4742-B13C-FB6460FD3503}" type="slidenum">
              <a:rPr lang="en-US" altLang="zh-CN" sz="900" dirty="0">
                <a:solidFill>
                  <a:srgbClr val="000000"/>
                </a:solidFill>
                <a:cs typeface="Arial" panose="020B0604020202020204" pitchFamily="34" charset="0"/>
                <a:sym typeface="Arial" panose="020B0604020202020204" pitchFamily="34" charset="0"/>
              </a:rPr>
              <a:t>‹#›</a:t>
            </a:fld>
            <a:endParaRPr lang="en-US" altLang="zh-CN" sz="900" dirty="0">
              <a:solidFill>
                <a:srgbClr val="000000"/>
              </a:solidFill>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灯片编号占位符 3"/>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灯片编号占位符 3"/>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9713" y="1600200"/>
            <a:ext cx="40703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62463" y="1600200"/>
            <a:ext cx="4071937"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灯片编号占位符 4"/>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灯片编号占位符 6"/>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灯片编号占位符 2"/>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灯片编号占位符 4"/>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endParaRPr kumimoji="0" lang="en-US" sz="3200" b="0" i="0" u="none" strike="noStrike" kern="0" cap="none" spc="0" normalizeH="0" baseline="0" noProof="0">
              <a:ln>
                <a:noFill/>
              </a:ln>
              <a:solidFill>
                <a:schemeClr val="tx2"/>
              </a:solidFill>
              <a:effectLst/>
              <a:uLnTx/>
              <a:uFillTx/>
              <a:latin typeface="+mn-lt"/>
              <a:ea typeface="MS PGothic" panose="020B0600070205080204" pitchFamily="34" charset="-128"/>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灯片编号占位符 4"/>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45"/>
          <p:cNvGrpSpPr/>
          <p:nvPr userDrawn="1"/>
        </p:nvGrpSpPr>
        <p:grpSpPr>
          <a:xfrm>
            <a:off x="8936038" y="1449388"/>
            <a:ext cx="207962" cy="5408612"/>
            <a:chOff x="5606" y="889"/>
            <a:chExt cx="154" cy="3431"/>
          </a:xfrm>
        </p:grpSpPr>
        <p:sp>
          <p:nvSpPr>
            <p:cNvPr id="1032" name="Rectangle 38"/>
            <p:cNvSpPr>
              <a:spLocks noChangeArrowheads="1"/>
            </p:cNvSpPr>
            <p:nvPr/>
          </p:nvSpPr>
          <p:spPr bwMode="gray">
            <a:xfrm flipH="1">
              <a:off x="5685" y="889"/>
              <a:ext cx="75" cy="3431"/>
            </a:xfrm>
            <a:prstGeom prst="rect">
              <a:avLst/>
            </a:prstGeom>
            <a:solidFill>
              <a:srgbClr val="677228"/>
            </a:solidFill>
            <a:ln>
              <a:noFill/>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en-US" sz="3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grpSp>
          <p:nvGrpSpPr>
            <p:cNvPr id="2" name="Group 44"/>
            <p:cNvGrpSpPr/>
            <p:nvPr userDrawn="1"/>
          </p:nvGrpSpPr>
          <p:grpSpPr>
            <a:xfrm>
              <a:off x="5606" y="889"/>
              <a:ext cx="106" cy="3431"/>
              <a:chOff x="5606" y="889"/>
              <a:chExt cx="106" cy="3431"/>
            </a:xfrm>
          </p:grpSpPr>
          <p:sp>
            <p:nvSpPr>
              <p:cNvPr id="1033" name="Rectangle 43"/>
              <p:cNvSpPr/>
              <p:nvPr userDrawn="1"/>
            </p:nvSpPr>
            <p:spPr>
              <a:xfrm rot="-10800000" flipH="1">
                <a:off x="5606" y="889"/>
                <a:ext cx="58" cy="3431"/>
              </a:xfrm>
              <a:prstGeom prst="rect">
                <a:avLst/>
              </a:prstGeom>
              <a:solidFill>
                <a:schemeClr val="tx2"/>
              </a:solidFill>
              <a:ln w="9525">
                <a:noFill/>
              </a:ln>
            </p:spPr>
            <p:txBody>
              <a:bodyPr rot="10800000" wrap="none" anchor="ctr" anchorCtr="0"/>
              <a:lstStyle/>
              <a:p>
                <a:pPr lvl="0" algn="ctr" eaLnBrk="1" hangingPunct="1">
                  <a:buNone/>
                </a:pPr>
                <a:endParaRPr lang="en-US" altLang="en-US" sz="3200" dirty="0">
                  <a:latin typeface="Tahoma" panose="020B0604030504040204" pitchFamily="34" charset="0"/>
                </a:endParaRPr>
              </a:p>
            </p:txBody>
          </p:sp>
          <p:sp>
            <p:nvSpPr>
              <p:cNvPr id="1034" name="Rectangle 32"/>
              <p:cNvSpPr/>
              <p:nvPr userDrawn="1"/>
            </p:nvSpPr>
            <p:spPr>
              <a:xfrm rot="-10800000" flipH="1">
                <a:off x="5654" y="889"/>
                <a:ext cx="58" cy="3431"/>
              </a:xfrm>
              <a:prstGeom prst="rect">
                <a:avLst/>
              </a:prstGeom>
              <a:solidFill>
                <a:srgbClr val="990033"/>
              </a:solidFill>
              <a:ln w="9525">
                <a:noFill/>
              </a:ln>
            </p:spPr>
            <p:txBody>
              <a:bodyPr rot="10800000" wrap="none" anchor="ctr" anchorCtr="0"/>
              <a:lstStyle/>
              <a:p>
                <a:pPr lvl="0" algn="ctr" eaLnBrk="1" hangingPunct="1">
                  <a:buNone/>
                </a:pPr>
                <a:endParaRPr lang="en-US" altLang="en-US" sz="3200" dirty="0">
                  <a:latin typeface="Tahoma" panose="020B0604030504040204" pitchFamily="34" charset="0"/>
                </a:endParaRPr>
              </a:p>
            </p:txBody>
          </p:sp>
        </p:grpSp>
      </p:grpSp>
      <p:sp>
        <p:nvSpPr>
          <p:cNvPr id="1027" name="Rectangle 37"/>
          <p:cNvSpPr>
            <a:spLocks noChangeArrowheads="1"/>
          </p:cNvSpPr>
          <p:nvPr/>
        </p:nvSpPr>
        <p:spPr bwMode="gray">
          <a:xfrm rot="-5400000">
            <a:off x="3845719" y="-3845719"/>
            <a:ext cx="1449388" cy="9140825"/>
          </a:xfrm>
          <a:prstGeom prst="rect">
            <a:avLst/>
          </a:prstGeom>
          <a:solidFill>
            <a:srgbClr val="677228">
              <a:alpha val="36078"/>
            </a:srgbClr>
          </a:solidFill>
          <a:ln>
            <a:noFill/>
          </a:ln>
        </p:spPr>
        <p:txBody>
          <a:bodyPr vert="eaVert"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en-US" sz="3200" b="0" i="0" u="none" strike="noStrike" kern="1200" cap="none" spc="0" normalizeH="0" baseline="0" noProof="0">
              <a:ln>
                <a:noFill/>
              </a:ln>
              <a:solidFill>
                <a:schemeClr val="tx1"/>
              </a:solidFill>
              <a:effectLst/>
              <a:uLnTx/>
              <a:uFillTx/>
              <a:latin typeface="Tahoma" panose="020B0604030504040204" pitchFamily="34" charset="0"/>
              <a:ea typeface="+mn-ea"/>
              <a:cs typeface="+mn-cs"/>
            </a:endParaRPr>
          </a:p>
        </p:txBody>
      </p:sp>
      <p:sp>
        <p:nvSpPr>
          <p:cNvPr id="1028" name="Rectangle 9"/>
          <p:cNvSpPr>
            <a:spLocks noGrp="1"/>
          </p:cNvSpPr>
          <p:nvPr>
            <p:ph type="title"/>
          </p:nvPr>
        </p:nvSpPr>
        <p:spPr>
          <a:xfrm>
            <a:off x="228600" y="303213"/>
            <a:ext cx="7796213" cy="992187"/>
          </a:xfrm>
          <a:prstGeom prst="rect">
            <a:avLst/>
          </a:prstGeom>
          <a:noFill/>
          <a:ln w="9525">
            <a:noFill/>
          </a:ln>
        </p:spPr>
        <p:txBody>
          <a:bodyPr anchor="b" anchorCtr="0"/>
          <a:lstStyle/>
          <a:p>
            <a:pPr lvl="0"/>
            <a:r>
              <a:rPr lang="en-US" altLang="en-US" dirty="0"/>
              <a:t>Click to edit Master title style</a:t>
            </a:r>
          </a:p>
        </p:txBody>
      </p:sp>
      <p:sp>
        <p:nvSpPr>
          <p:cNvPr id="3085" name="Rectangle 13"/>
          <p:cNvSpPr>
            <a:spLocks noGrp="1" noChangeArrowheads="1"/>
          </p:cNvSpPr>
          <p:nvPr>
            <p:ph type="sldNum" sz="quarter" idx="4"/>
          </p:nvPr>
        </p:nvSpPr>
        <p:spPr bwMode="auto">
          <a:xfrm>
            <a:off x="6934200" y="6400800"/>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sz="1400" b="1">
                <a:solidFill>
                  <a:srgbClr val="990033"/>
                </a:solidFill>
              </a:defRPr>
            </a:lvl1pPr>
          </a:lstStyle>
          <a:p>
            <a:pPr lvl="0" eaLnBrk="1" hangingPunct="1">
              <a:buNone/>
            </a:pPr>
            <a:r>
              <a:rPr lang="en-US" altLang="en-US" dirty="0">
                <a:latin typeface="Arial" panose="020B0604020202020204" pitchFamily="34" charset="0"/>
              </a:rPr>
              <a:t>Slide 1- </a:t>
            </a:r>
            <a:fld id="{9A0DB2DC-4C9A-4742-B13C-FB6460FD3503}" type="slidenum">
              <a:rPr lang="en-US" altLang="en-US" sz="1400" b="1" dirty="0">
                <a:solidFill>
                  <a:srgbClr val="990033"/>
                </a:solidFill>
                <a:latin typeface="Arial" panose="020B0604020202020204" pitchFamily="34" charset="0"/>
              </a:rPr>
              <a:t>‹#›</a:t>
            </a:fld>
            <a:endParaRPr lang="en-US" altLang="en-US" sz="1400" b="1" dirty="0">
              <a:solidFill>
                <a:srgbClr val="990033"/>
              </a:solidFill>
              <a:latin typeface="Arial" panose="020B0604020202020204" pitchFamily="34" charset="0"/>
            </a:endParaRPr>
          </a:p>
        </p:txBody>
      </p:sp>
      <p:sp>
        <p:nvSpPr>
          <p:cNvPr id="1030" name="Rectangle 21"/>
          <p:cNvSpPr>
            <a:spLocks noGrp="1"/>
          </p:cNvSpPr>
          <p:nvPr>
            <p:ph type="body" idx="1"/>
          </p:nvPr>
        </p:nvSpPr>
        <p:spPr>
          <a:xfrm>
            <a:off x="239713" y="1600200"/>
            <a:ext cx="8294687" cy="4572000"/>
          </a:xfrm>
          <a:prstGeom prst="rect">
            <a:avLst/>
          </a:prstGeom>
          <a:noFill/>
          <a:ln w="9525">
            <a:noFill/>
          </a:ln>
        </p:spPr>
        <p:txBody>
          <a:bodyPr rIns="0"/>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hdr="0" ftr="0"/>
  <p:txStyles>
    <p:titleStyle>
      <a:lvl1pPr algn="l" rtl="0" eaLnBrk="0" fontAlgn="base" hangingPunct="0">
        <a:spcBef>
          <a:spcPct val="0"/>
        </a:spcBef>
        <a:spcAft>
          <a:spcPct val="0"/>
        </a:spcAft>
        <a:defRPr sz="3600">
          <a:solidFill>
            <a:srgbClr val="800000"/>
          </a:solidFill>
          <a:latin typeface="+mj-lt"/>
          <a:ea typeface="MS PGothic" panose="020B0600070205080204" pitchFamily="34" charset="-128"/>
          <a:cs typeface="+mj-cs"/>
        </a:defRPr>
      </a:lvl1pPr>
      <a:lvl2pPr algn="l" rtl="0" eaLnBrk="0" fontAlgn="base" hangingPunct="0">
        <a:spcBef>
          <a:spcPct val="0"/>
        </a:spcBef>
        <a:spcAft>
          <a:spcPct val="0"/>
        </a:spcAft>
        <a:defRPr sz="3600">
          <a:solidFill>
            <a:srgbClr val="800000"/>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3600">
          <a:solidFill>
            <a:srgbClr val="800000"/>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3600">
          <a:solidFill>
            <a:srgbClr val="800000"/>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3600">
          <a:solidFill>
            <a:srgbClr val="800000"/>
          </a:solidFill>
          <a:latin typeface="Arial" panose="020B0604020202020204" pitchFamily="34" charset="0"/>
          <a:ea typeface="MS PGothic" panose="020B0600070205080204" pitchFamily="34" charset="-128"/>
        </a:defRPr>
      </a:lvl5pPr>
      <a:lvl6pPr marL="457200" algn="l" rtl="0" fontAlgn="base">
        <a:spcBef>
          <a:spcPct val="0"/>
        </a:spcBef>
        <a:spcAft>
          <a:spcPct val="0"/>
        </a:spcAft>
        <a:defRPr sz="3600">
          <a:solidFill>
            <a:srgbClr val="800000"/>
          </a:solidFill>
          <a:latin typeface="Arial" panose="020B0604020202020204" pitchFamily="34" charset="0"/>
        </a:defRPr>
      </a:lvl6pPr>
      <a:lvl7pPr marL="914400" algn="l" rtl="0" fontAlgn="base">
        <a:spcBef>
          <a:spcPct val="0"/>
        </a:spcBef>
        <a:spcAft>
          <a:spcPct val="0"/>
        </a:spcAft>
        <a:defRPr sz="3600">
          <a:solidFill>
            <a:srgbClr val="800000"/>
          </a:solidFill>
          <a:latin typeface="Arial" panose="020B0604020202020204" pitchFamily="34" charset="0"/>
        </a:defRPr>
      </a:lvl7pPr>
      <a:lvl8pPr marL="1371600" algn="l" rtl="0" fontAlgn="base">
        <a:spcBef>
          <a:spcPct val="0"/>
        </a:spcBef>
        <a:spcAft>
          <a:spcPct val="0"/>
        </a:spcAft>
        <a:defRPr sz="3600">
          <a:solidFill>
            <a:srgbClr val="800000"/>
          </a:solidFill>
          <a:latin typeface="Arial" panose="020B0604020202020204" pitchFamily="34" charset="0"/>
        </a:defRPr>
      </a:lvl8pPr>
      <a:lvl9pPr marL="1828800" algn="l" rtl="0" fontAlgn="base">
        <a:spcBef>
          <a:spcPct val="0"/>
        </a:spcBef>
        <a:spcAft>
          <a:spcPct val="0"/>
        </a:spcAft>
        <a:defRPr sz="3600">
          <a:solidFill>
            <a:srgbClr val="800000"/>
          </a:solidFill>
          <a:latin typeface="Arial" panose="020B0604020202020204" pitchFamily="34" charset="0"/>
        </a:defRPr>
      </a:lvl9pPr>
    </p:titleStyle>
    <p:body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vl6pPr marL="2514600" indent="-228600" algn="l" rtl="0" fontAlgn="base">
        <a:spcBef>
          <a:spcPct val="20000"/>
        </a:spcBef>
        <a:spcAft>
          <a:spcPct val="0"/>
        </a:spcAft>
        <a:buClr>
          <a:srgbClr val="990033"/>
        </a:buClr>
        <a:buSzPct val="50000"/>
        <a:buFont typeface="Wingdings" panose="05000000000000000000" pitchFamily="2" charset="2"/>
        <a:buChar char="n"/>
        <a:defRPr sz="2000">
          <a:solidFill>
            <a:schemeClr val="tx2"/>
          </a:solidFill>
          <a:latin typeface="+mn-lt"/>
        </a:defRPr>
      </a:lvl6pPr>
      <a:lvl7pPr marL="2971800" indent="-228600" algn="l" rtl="0" fontAlgn="base">
        <a:spcBef>
          <a:spcPct val="20000"/>
        </a:spcBef>
        <a:spcAft>
          <a:spcPct val="0"/>
        </a:spcAft>
        <a:buClr>
          <a:srgbClr val="990033"/>
        </a:buClr>
        <a:buSzPct val="50000"/>
        <a:buFont typeface="Wingdings" panose="05000000000000000000" pitchFamily="2" charset="2"/>
        <a:buChar char="n"/>
        <a:defRPr sz="2000">
          <a:solidFill>
            <a:schemeClr val="tx2"/>
          </a:solidFill>
          <a:latin typeface="+mn-lt"/>
        </a:defRPr>
      </a:lvl7pPr>
      <a:lvl8pPr marL="3429000" indent="-228600" algn="l" rtl="0" fontAlgn="base">
        <a:spcBef>
          <a:spcPct val="20000"/>
        </a:spcBef>
        <a:spcAft>
          <a:spcPct val="0"/>
        </a:spcAft>
        <a:buClr>
          <a:srgbClr val="990033"/>
        </a:buClr>
        <a:buSzPct val="50000"/>
        <a:buFont typeface="Wingdings" panose="05000000000000000000" pitchFamily="2" charset="2"/>
        <a:buChar char="n"/>
        <a:defRPr sz="2000">
          <a:solidFill>
            <a:schemeClr val="tx2"/>
          </a:solidFill>
          <a:latin typeface="+mn-lt"/>
        </a:defRPr>
      </a:lvl8pPr>
      <a:lvl9pPr marL="3886200" indent="-228600" algn="l" rtl="0" fontAlgn="base">
        <a:spcBef>
          <a:spcPct val="20000"/>
        </a:spcBef>
        <a:spcAft>
          <a:spcPct val="0"/>
        </a:spcAft>
        <a:buClr>
          <a:srgbClr val="990033"/>
        </a:buClr>
        <a:buSzPct val="50000"/>
        <a:buFont typeface="Wingdings" panose="05000000000000000000" pitchFamily="2" charset="2"/>
        <a:buChar char="n"/>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sz="quarter"/>
          </p:nvPr>
        </p:nvSpPr>
        <p:spPr>
          <a:ln/>
        </p:spPr>
        <p:txBody>
          <a:bodyPr vert="horz" wrap="none" lIns="91440" tIns="45720" rIns="91440" bIns="45720" anchor="ctr" anchorCtr="0"/>
          <a:lstStyle/>
          <a:p>
            <a:pPr>
              <a:buClrTx/>
              <a:buSzTx/>
              <a:buFontTx/>
            </a:pPr>
            <a:r>
              <a:rPr lang="en-US" altLang="zh-CN" sz="3000" dirty="0">
                <a:solidFill>
                  <a:srgbClr val="990033"/>
                </a:solidFill>
                <a:latin typeface="+mj-lt"/>
                <a:ea typeface="MS PGothic" panose="020B0600070205080204" pitchFamily="34" charset="-128"/>
                <a:cs typeface="+mj-cs"/>
              </a:rPr>
              <a:t>Principle of Database Systems</a:t>
            </a:r>
          </a:p>
        </p:txBody>
      </p:sp>
      <p:sp>
        <p:nvSpPr>
          <p:cNvPr id="3" name="Subtitle 2"/>
          <p:cNvSpPr>
            <a:spLocks noGrp="1"/>
          </p:cNvSpPr>
          <p:nvPr>
            <p:ph type="subTitle" sz="quarter" idx="1"/>
          </p:nvPr>
        </p:nvSpPr>
        <p:spPr>
          <a:xfrm>
            <a:off x="22225" y="2819400"/>
            <a:ext cx="5078413" cy="1524000"/>
          </a:xfrm>
        </p:spPr>
        <p:txBody>
          <a:bodyPr vert="horz" wrap="square" lIns="91440" tIns="45720" rIns="0" bIns="45720" numCol="1" anchor="t" anchorCtr="0" compatLnSpc="1">
            <a:normAutofit lnSpcReduction="10000"/>
          </a:bodyPr>
          <a:lstStyle/>
          <a:p>
            <a:pPr marL="0" marR="0" lvl="0" indent="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r>
              <a:rPr kumimoji="0" lang="en-US" sz="32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Instructor</a:t>
            </a:r>
            <a:r>
              <a:rPr kumimoji="0" lang="en-US" sz="3200" b="0" i="0" u="none" strike="noStrike" kern="0" cap="none" spc="0" normalizeH="0" baseline="0" noProof="0">
                <a:ln>
                  <a:noFill/>
                </a:ln>
                <a:solidFill>
                  <a:schemeClr val="tx2"/>
                </a:solidFill>
                <a:effectLst/>
                <a:uLnTx/>
                <a:uFillTx/>
                <a:latin typeface="+mn-lt"/>
                <a:ea typeface="MS PGothic" panose="020B0600070205080204" pitchFamily="34" charset="-128"/>
                <a:cs typeface="+mn-cs"/>
              </a:rPr>
              <a:t>: </a:t>
            </a:r>
          </a:p>
          <a:p>
            <a:pPr marL="0" marR="0" lvl="0" indent="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r>
              <a:rPr kumimoji="0" lang="en-US" sz="3200" b="0" i="0" u="none" strike="noStrike" kern="0" cap="none" spc="0" normalizeH="0" baseline="0" noProof="0">
                <a:ln>
                  <a:noFill/>
                </a:ln>
                <a:solidFill>
                  <a:schemeClr val="tx2"/>
                </a:solidFill>
                <a:effectLst/>
                <a:uLnTx/>
                <a:uFillTx/>
                <a:latin typeface="+mn-lt"/>
                <a:ea typeface="MS PGothic" panose="020B0600070205080204" pitchFamily="34" charset="-128"/>
                <a:cs typeface="+mn-cs"/>
              </a:rPr>
              <a:t>D</a:t>
            </a:r>
            <a:r>
              <a:rPr kumimoji="0" lang="en-US" altLang="zh-CN" sz="3200" b="0" i="0" u="none" strike="noStrike" kern="0" cap="none" spc="0" normalizeH="0" baseline="0" noProof="0">
                <a:ln>
                  <a:noFill/>
                </a:ln>
                <a:solidFill>
                  <a:schemeClr val="tx2"/>
                </a:solidFill>
                <a:effectLst/>
                <a:uLnTx/>
                <a:uFillTx/>
                <a:latin typeface="+mn-lt"/>
                <a:ea typeface="MS PGothic" panose="020B0600070205080204" pitchFamily="34" charset="-128"/>
                <a:cs typeface="+mn-cs"/>
              </a:rPr>
              <a:t>r</a:t>
            </a:r>
            <a:r>
              <a:rPr kumimoji="0" lang="en-US" altLang="zh-CN" sz="32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 </a:t>
            </a:r>
            <a:r>
              <a:rPr kumimoji="0" lang="en-US" sz="3200" b="1"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AHMED AWAIS </a:t>
            </a:r>
            <a:br>
              <a:rPr kumimoji="0" lang="en-US" sz="18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br>
            <a:endParaRPr kumimoji="0" lang="en-US" sz="32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endParaRPr>
          </a:p>
          <a:p>
            <a:pPr marL="0" marR="0" lvl="0" indent="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endParaRPr kumimoji="0" lang="en-US" sz="32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endParaRPr>
          </a:p>
        </p:txBody>
      </p:sp>
      <p:pic>
        <p:nvPicPr>
          <p:cNvPr id="6148" name="Picture 11"/>
          <p:cNvPicPr>
            <a:picLocks noChangeAspect="1"/>
          </p:cNvPicPr>
          <p:nvPr/>
        </p:nvPicPr>
        <p:blipFill>
          <a:blip r:embed="rId2"/>
          <a:stretch>
            <a:fillRect/>
          </a:stretch>
        </p:blipFill>
        <p:spPr>
          <a:xfrm>
            <a:off x="5100638" y="1684338"/>
            <a:ext cx="4038600" cy="5021262"/>
          </a:xfrm>
          <a:prstGeom prst="rect">
            <a:avLst/>
          </a:prstGeom>
          <a:noFill/>
          <a:ln w="9525">
            <a:noFill/>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ln/>
        </p:spPr>
        <p:txBody>
          <a:bodyPr vert="horz" wrap="square" lIns="91440" tIns="45720" rIns="91440" bIns="45720" anchor="b" anchorCtr="0"/>
          <a:lstStyle/>
          <a:p>
            <a:r>
              <a:rPr lang="en-US" altLang="en-US" dirty="0"/>
              <a:t>Users Are Dependent on Databases</a:t>
            </a:r>
            <a:endParaRPr lang="en-IN" altLang="en-US" dirty="0"/>
          </a:p>
        </p:txBody>
      </p:sp>
      <p:sp>
        <p:nvSpPr>
          <p:cNvPr id="11267" name="TextBox 2"/>
          <p:cNvSpPr txBox="1"/>
          <p:nvPr/>
        </p:nvSpPr>
        <p:spPr>
          <a:xfrm>
            <a:off x="1141413" y="3581400"/>
            <a:ext cx="68611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stStyle>
          <a:p>
            <a:pPr marL="0" lvl="0" indent="0">
              <a:spcBef>
                <a:spcPct val="0"/>
              </a:spcBef>
              <a:buClrTx/>
              <a:buSzTx/>
              <a:buFontTx/>
              <a:buNone/>
            </a:pPr>
            <a:r>
              <a:rPr lang="en-US" altLang="zh-CN" sz="2400" dirty="0">
                <a:solidFill>
                  <a:schemeClr val="tx1"/>
                </a:solidFill>
              </a:rPr>
              <a:t>What do you think? Are users dependent on DB?</a:t>
            </a:r>
            <a:endParaRPr lang="zh-CN" altLang="en-US" sz="2400" dirty="0">
              <a:solidFill>
                <a:schemeClr val="tx1"/>
              </a:solidFill>
            </a:endParaRPr>
          </a:p>
        </p:txBody>
      </p:sp>
      <p:sp>
        <p:nvSpPr>
          <p:cNvPr id="2" name="Slide Number Placeholder 1">
            <a:extLst>
              <a:ext uri="{FF2B5EF4-FFF2-40B4-BE49-F238E27FC236}">
                <a16:creationId xmlns:a16="http://schemas.microsoft.com/office/drawing/2014/main" id="{55050836-384C-4A65-9F82-95BD1DF9CCB0}"/>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10</a:t>
            </a:fld>
            <a:endParaRPr lang="en-US" altLang="en-US" sz="1400" b="1" dirty="0">
              <a:solidFill>
                <a:srgbClr val="990033"/>
              </a:solidFill>
              <a:latin typeface="Arial" panose="020B0604020202020204" pitchFamily="34" charset="0"/>
            </a:endParaRPr>
          </a:p>
        </p:txBody>
      </p:sp>
    </p:spTree>
    <p:extLst>
      <p:ext uri="{BB962C8B-B14F-4D97-AF65-F5344CB8AC3E}">
        <p14:creationId xmlns:p14="http://schemas.microsoft.com/office/powerpoint/2010/main" val="30571320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ln/>
        </p:spPr>
        <p:txBody>
          <a:bodyPr vert="horz" wrap="square" lIns="91440" tIns="45720" rIns="91440" bIns="45720" anchor="b" anchorCtr="0"/>
          <a:lstStyle/>
          <a:p>
            <a:r>
              <a:rPr lang="en-US" altLang="en-US" dirty="0"/>
              <a:t>Users Are Dependent on Databases</a:t>
            </a:r>
            <a:endParaRPr lang="en-IN" altLang="en-US" dirty="0"/>
          </a:p>
        </p:txBody>
      </p:sp>
      <p:sp>
        <p:nvSpPr>
          <p:cNvPr id="12291" name="Text Placeholder 4"/>
          <p:cNvSpPr>
            <a:spLocks noGrp="1"/>
          </p:cNvSpPr>
          <p:nvPr>
            <p:ph idx="1"/>
          </p:nvPr>
        </p:nvSpPr>
        <p:spPr>
          <a:xfrm>
            <a:off x="457200" y="1600200"/>
            <a:ext cx="8229600" cy="498475"/>
          </a:xfrm>
          <a:ln/>
        </p:spPr>
        <p:txBody>
          <a:bodyPr vert="horz" wrap="square" lIns="91440" tIns="45720" rIns="0" bIns="45720" anchor="t" anchorCtr="0"/>
          <a:lstStyle/>
          <a:p>
            <a:pPr marL="0" indent="0">
              <a:buNone/>
            </a:pPr>
            <a:r>
              <a:rPr lang="en-US" altLang="en-US" sz="2400" dirty="0"/>
              <a:t>The Internet and Mobile Device World</a:t>
            </a:r>
          </a:p>
        </p:txBody>
      </p:sp>
      <p:pic>
        <p:nvPicPr>
          <p:cNvPr id="12292" name="Picture 5" descr="Two chains show connections between users and databases using computers versus using mobile devices. The first chain, from left to right, reads: users, personal computer with web browser client, internet, web server, database. The bottom line, from left to right, reads: users, smartphone with app client, cell phone system data network, app data server, database. "/>
          <p:cNvPicPr>
            <a:picLocks noChangeAspect="1"/>
          </p:cNvPicPr>
          <p:nvPr/>
        </p:nvPicPr>
        <p:blipFill>
          <a:blip r:embed="rId2"/>
          <a:stretch>
            <a:fillRect/>
          </a:stretch>
        </p:blipFill>
        <p:spPr>
          <a:xfrm>
            <a:off x="292100" y="2286000"/>
            <a:ext cx="8589963" cy="3584575"/>
          </a:xfrm>
          <a:prstGeom prst="rect">
            <a:avLst/>
          </a:prstGeom>
          <a:noFill/>
          <a:ln w="9525">
            <a:noFill/>
          </a:ln>
        </p:spPr>
      </p:pic>
      <p:sp>
        <p:nvSpPr>
          <p:cNvPr id="2" name="Slide Number Placeholder 1">
            <a:extLst>
              <a:ext uri="{FF2B5EF4-FFF2-40B4-BE49-F238E27FC236}">
                <a16:creationId xmlns:a16="http://schemas.microsoft.com/office/drawing/2014/main" id="{AC8B3E49-71AC-1CFE-2F3D-62143F45CB9D}"/>
              </a:ext>
            </a:extLst>
          </p:cNvPr>
          <p:cNvSpPr>
            <a:spLocks noGrp="1"/>
          </p:cNvSpPr>
          <p:nvPr>
            <p:ph type="sldNum" sz="quarter" idx="10"/>
          </p:nvPr>
        </p:nvSpPr>
        <p:spPr/>
        <p:txBody>
          <a:bodyPr/>
          <a:lstStyle/>
          <a:p>
            <a:pPr lvl="0" eaLnBrk="1" hangingPunct="1">
              <a:buNone/>
            </a:pPr>
            <a:r>
              <a:rPr lang="en-US" altLang="en-US" dirty="0">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11</a:t>
            </a:fld>
            <a:endParaRPr lang="en-US" altLang="en-US" sz="1400" b="1" dirty="0">
              <a:solidFill>
                <a:srgbClr val="990033"/>
              </a:solidFill>
              <a:latin typeface="Arial" panose="020B0604020202020204" pitchFamily="34" charset="0"/>
            </a:endParaRPr>
          </a:p>
        </p:txBody>
      </p:sp>
    </p:spTree>
    <p:extLst>
      <p:ext uri="{BB962C8B-B14F-4D97-AF65-F5344CB8AC3E}">
        <p14:creationId xmlns:p14="http://schemas.microsoft.com/office/powerpoint/2010/main" val="38761251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a:ln/>
        </p:spPr>
        <p:txBody>
          <a:bodyPr vert="horz" wrap="square" lIns="91425" tIns="91425" rIns="91425" bIns="91425" anchor="b" anchorCtr="0"/>
          <a:lstStyle/>
          <a:p>
            <a:pPr>
              <a:spcBef>
                <a:spcPct val="0"/>
              </a:spcBef>
              <a:buClr>
                <a:srgbClr val="007FA3"/>
              </a:buClr>
              <a:buFont typeface="Times New Roman" panose="02020603050405020304" pitchFamily="18" charset="0"/>
              <a:buNone/>
            </a:pPr>
            <a: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Components of a Database System</a:t>
            </a:r>
            <a:endParaRPr lang="en-IN" altLang="en-US" dirty="0">
              <a:solidFill>
                <a:srgbClr val="007FA3"/>
              </a:solidFill>
              <a:latin typeface="Times New Roman" panose="02020603050405020304" pitchFamily="18" charset="0"/>
              <a:ea typeface="Times New Roman" panose="02020603050405020304" pitchFamily="18" charset="0"/>
              <a:cs typeface="+mj-cs"/>
              <a:sym typeface="Times New Roman" panose="02020603050405020304" pitchFamily="18" charset="0"/>
            </a:endParaRPr>
          </a:p>
        </p:txBody>
      </p:sp>
      <p:pic>
        <p:nvPicPr>
          <p:cNvPr id="15363" name="Picture 5" descr="A graphic illustrates the components of a database system. It has four parts, running from left to right with arrowed lines linking each part. On the far left is a picture of humans sitting at computers, labeled users. An arrowed line connects this to a box in the center left, labeled Database application. An arrowed line connects this box to a second box in the center right, labeled Database management system left parenthesis D B M S right parenthesis. Finally, an arrowed line connects this box to a cylinder on the right, labeled Database."/>
          <p:cNvPicPr>
            <a:picLocks noChangeAspect="1"/>
          </p:cNvPicPr>
          <p:nvPr/>
        </p:nvPicPr>
        <p:blipFill>
          <a:blip r:embed="rId2"/>
          <a:stretch>
            <a:fillRect/>
          </a:stretch>
        </p:blipFill>
        <p:spPr>
          <a:xfrm>
            <a:off x="809625" y="2351088"/>
            <a:ext cx="7524750" cy="2247900"/>
          </a:xfrm>
          <a:prstGeom prst="rect">
            <a:avLst/>
          </a:prstGeom>
          <a:noFill/>
          <a:ln w="9525">
            <a:noFill/>
          </a:ln>
        </p:spPr>
      </p:pic>
      <p:sp>
        <p:nvSpPr>
          <p:cNvPr id="2" name="Date Placeholder 1">
            <a:extLst>
              <a:ext uri="{FF2B5EF4-FFF2-40B4-BE49-F238E27FC236}">
                <a16:creationId xmlns:a16="http://schemas.microsoft.com/office/drawing/2014/main" id="{89B6296B-D8BC-A589-1464-080C6B3723D8}"/>
              </a:ext>
            </a:extLst>
          </p:cNvPr>
          <p:cNvSpPr>
            <a:spLocks noGrp="1"/>
          </p:cNvSpPr>
          <p:nvPr>
            <p:ph type="dt" idx="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2E51579B-43BB-2AED-1915-99E02EB24490}"/>
              </a:ext>
            </a:extLst>
          </p:cNvPr>
          <p:cNvSpPr>
            <a:spLocks noGrp="1"/>
          </p:cNvSpPr>
          <p:nvPr>
            <p:ph type="sldNum" idx="4"/>
          </p:nvPr>
        </p:nvSpPr>
        <p:spPr/>
        <p:txBody>
          <a:bodyPr/>
          <a:lstStyle/>
          <a:p>
            <a:pPr algn="r" eaLnBrk="1" hangingPunct="1">
              <a:buSzPct val="25000"/>
              <a:buNone/>
            </a:pPr>
            <a:fld id="{9A0DB2DC-4C9A-4742-B13C-FB6460FD3503}" type="slidenum">
              <a:rPr lang="en-US" altLang="zh-CN" sz="900" smtClean="0">
                <a:solidFill>
                  <a:srgbClr val="000000"/>
                </a:solidFill>
                <a:cs typeface="Arial" panose="020B0604020202020204" pitchFamily="34" charset="0"/>
                <a:sym typeface="Arial" panose="020B0604020202020204" pitchFamily="34" charset="0"/>
              </a:rPr>
              <a:t>12</a:t>
            </a:fld>
            <a:endParaRPr lang="en-US" altLang="zh-CN" sz="900" dirty="0">
              <a:solidFill>
                <a:srgbClr val="000000"/>
              </a:solidFill>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a:ln/>
        </p:spPr>
        <p:txBody>
          <a:bodyPr vert="horz" wrap="square" lIns="91440" tIns="45720" rIns="91440" bIns="45720" anchor="b" anchorCtr="0"/>
          <a:lstStyle/>
          <a:p>
            <a:r>
              <a:rPr lang="en-US" altLang="en-US" dirty="0"/>
              <a:t>Users</a:t>
            </a:r>
            <a:endParaRPr lang="en-IN" altLang="en-US" dirty="0"/>
          </a:p>
        </p:txBody>
      </p:sp>
      <p:sp>
        <p:nvSpPr>
          <p:cNvPr id="16387" name="Text Placeholder 4"/>
          <p:cNvSpPr>
            <a:spLocks noGrp="1"/>
          </p:cNvSpPr>
          <p:nvPr>
            <p:ph idx="1"/>
          </p:nvPr>
        </p:nvSpPr>
        <p:spPr>
          <a:ln/>
        </p:spPr>
        <p:txBody>
          <a:bodyPr vert="horz" wrap="square" lIns="91440" tIns="45720" rIns="0" bIns="45720" anchor="t" anchorCtr="0"/>
          <a:lstStyle/>
          <a:p>
            <a:r>
              <a:rPr lang="en-US" altLang="en-US" sz="3600" dirty="0"/>
              <a:t>A </a:t>
            </a:r>
            <a:r>
              <a:rPr lang="en-US" altLang="en-US" sz="3600" b="1" dirty="0"/>
              <a:t>user</a:t>
            </a:r>
            <a:r>
              <a:rPr lang="en-US" altLang="en-US" sz="3600" dirty="0"/>
              <a:t> of a database system will:</a:t>
            </a:r>
          </a:p>
          <a:p>
            <a:pPr lvl="1"/>
            <a:r>
              <a:rPr lang="en-US" altLang="en-US" sz="3600" dirty="0"/>
              <a:t>Use a database application to track things</a:t>
            </a:r>
          </a:p>
          <a:p>
            <a:pPr lvl="1"/>
            <a:r>
              <a:rPr lang="en-US" altLang="en-US" sz="3600" dirty="0"/>
              <a:t>Use forms to enter, read, delete, and query data</a:t>
            </a:r>
          </a:p>
          <a:p>
            <a:pPr lvl="1"/>
            <a:r>
              <a:rPr lang="en-US" altLang="en-US" sz="3600" dirty="0"/>
              <a:t>Produce reports</a:t>
            </a:r>
          </a:p>
        </p:txBody>
      </p:sp>
      <p:sp>
        <p:nvSpPr>
          <p:cNvPr id="2" name="Slide Number Placeholder 1">
            <a:extLst>
              <a:ext uri="{FF2B5EF4-FFF2-40B4-BE49-F238E27FC236}">
                <a16:creationId xmlns:a16="http://schemas.microsoft.com/office/drawing/2014/main" id="{9058296C-B35D-081B-873D-164A4806D692}"/>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13</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ln/>
        </p:spPr>
        <p:txBody>
          <a:bodyPr vert="horz" wrap="square" lIns="91440" tIns="45720" rIns="91440" bIns="45720" anchor="b" anchorCtr="0"/>
          <a:lstStyle/>
          <a:p>
            <a:r>
              <a:rPr lang="en-US" altLang="en-US" dirty="0"/>
              <a:t>The Database</a:t>
            </a:r>
            <a:endParaRPr lang="en-IN" altLang="en-US" dirty="0"/>
          </a:p>
        </p:txBody>
      </p:sp>
      <p:sp>
        <p:nvSpPr>
          <p:cNvPr id="17411" name="Text Placeholder 2"/>
          <p:cNvSpPr>
            <a:spLocks noGrp="1"/>
          </p:cNvSpPr>
          <p:nvPr>
            <p:ph idx="1"/>
          </p:nvPr>
        </p:nvSpPr>
        <p:spPr>
          <a:ln/>
        </p:spPr>
        <p:txBody>
          <a:bodyPr vert="horz" wrap="square" lIns="91440" tIns="45720" rIns="0" bIns="45720" anchor="t" anchorCtr="0"/>
          <a:lstStyle/>
          <a:p>
            <a:r>
              <a:rPr lang="en-US" altLang="en-US" sz="3200" dirty="0"/>
              <a:t>A </a:t>
            </a:r>
            <a:r>
              <a:rPr lang="en-US" altLang="en-US" sz="3200" b="1" dirty="0"/>
              <a:t>database</a:t>
            </a:r>
            <a:r>
              <a:rPr lang="en-US" altLang="en-US" sz="3200" dirty="0"/>
              <a:t> is a self-describing collection of related tables.</a:t>
            </a:r>
          </a:p>
          <a:p>
            <a:pPr lvl="1"/>
            <a:r>
              <a:rPr lang="en-US" altLang="en-US" sz="3200" dirty="0"/>
              <a:t>The database itself contains the definition of its structure.</a:t>
            </a:r>
          </a:p>
          <a:p>
            <a:pPr lvl="1"/>
            <a:r>
              <a:rPr lang="en-US" altLang="en-US" sz="3200" b="1" dirty="0"/>
              <a:t>Metadata</a:t>
            </a:r>
            <a:r>
              <a:rPr lang="en-US" altLang="en-US" sz="3200" dirty="0"/>
              <a:t> is data describing the structure of the database data.</a:t>
            </a:r>
          </a:p>
          <a:p>
            <a:r>
              <a:rPr lang="en-US" altLang="en-US" sz="3200" dirty="0"/>
              <a:t>Tables within a relational database are related to each other.</a:t>
            </a:r>
            <a:endParaRPr lang="en-IN" altLang="en-US" sz="3200" dirty="0"/>
          </a:p>
        </p:txBody>
      </p:sp>
      <p:sp>
        <p:nvSpPr>
          <p:cNvPr id="2" name="Slide Number Placeholder 1">
            <a:extLst>
              <a:ext uri="{FF2B5EF4-FFF2-40B4-BE49-F238E27FC236}">
                <a16:creationId xmlns:a16="http://schemas.microsoft.com/office/drawing/2014/main" id="{585D06E5-C572-7AB7-9CE2-46429323179D}"/>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14</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a:ln/>
        </p:spPr>
        <p:txBody>
          <a:bodyPr vert="horz" wrap="square" lIns="91440" tIns="45720" rIns="91440" bIns="45720" anchor="b" anchorCtr="0"/>
          <a:lstStyle/>
          <a:p>
            <a:r>
              <a:rPr lang="en-US" altLang="en-US" dirty="0"/>
              <a:t>Example Database Metadata: A Relational Diagram</a:t>
            </a:r>
            <a:endParaRPr lang="en-IN" altLang="en-US" dirty="0"/>
          </a:p>
        </p:txBody>
      </p:sp>
      <p:sp>
        <p:nvSpPr>
          <p:cNvPr id="18435" name="Text Placeholder 4"/>
          <p:cNvSpPr>
            <a:spLocks noGrp="1"/>
          </p:cNvSpPr>
          <p:nvPr>
            <p:ph idx="1"/>
          </p:nvPr>
        </p:nvSpPr>
        <p:spPr>
          <a:xfrm>
            <a:off x="457200" y="1600200"/>
            <a:ext cx="8229600" cy="882650"/>
          </a:xfrm>
          <a:ln/>
        </p:spPr>
        <p:txBody>
          <a:bodyPr vert="horz" wrap="square" lIns="91440" tIns="45720" rIns="0" bIns="45720" anchor="t" anchorCtr="0"/>
          <a:lstStyle/>
          <a:p>
            <a:pPr marL="0" indent="0">
              <a:buNone/>
            </a:pPr>
            <a:r>
              <a:rPr lang="en-US" altLang="en-US" sz="2400" dirty="0"/>
              <a:t>Example Metadata: A Relationship Diagram for the Art Course Tables</a:t>
            </a:r>
          </a:p>
        </p:txBody>
      </p:sp>
      <p:pic>
        <p:nvPicPr>
          <p:cNvPr id="18436" name="Picture 1" descr="The screenshot shows a relationship diagram for the art course tables in figure 1 12. The relationship diagram is comprised of three boxes, with relationship lines linking them together. The box at left, labeled customer, contains values for customer number, first name, last name and phone number. Customer value is the primary key of this box. A one to many relationship line links this box to the center box, which is labeled enrollment and contains values for customer number, course number and amount paid. Customer number and course number are both primary keys of this box. A many to one relationship number links this box to the final box, which is labeled course and contains values for course number, course, course date and fee."/>
          <p:cNvPicPr>
            <a:picLocks noChangeAspect="1"/>
          </p:cNvPicPr>
          <p:nvPr/>
        </p:nvPicPr>
        <p:blipFill>
          <a:blip r:embed="rId2"/>
          <a:stretch>
            <a:fillRect/>
          </a:stretch>
        </p:blipFill>
        <p:spPr>
          <a:xfrm>
            <a:off x="812800" y="2930525"/>
            <a:ext cx="7737475" cy="2914650"/>
          </a:xfrm>
          <a:prstGeom prst="rect">
            <a:avLst/>
          </a:prstGeom>
          <a:noFill/>
          <a:ln w="9525">
            <a:noFill/>
          </a:ln>
        </p:spPr>
      </p:pic>
      <p:sp>
        <p:nvSpPr>
          <p:cNvPr id="2" name="Slide Number Placeholder 3">
            <a:extLst>
              <a:ext uri="{FF2B5EF4-FFF2-40B4-BE49-F238E27FC236}">
                <a16:creationId xmlns:a16="http://schemas.microsoft.com/office/drawing/2014/main" id="{0270198E-ED2C-8983-53FF-DB471F402F20}"/>
              </a:ext>
            </a:extLst>
          </p:cNvPr>
          <p:cNvSpPr txBox="1">
            <a:spLocks noGrp="1"/>
          </p:cNvSpPr>
          <p:nvPr>
            <p:ph type="sldNum" sz="quarter" idx="10"/>
          </p:nvPr>
        </p:nvSpPr>
        <p:spPr>
          <a:xfrm>
            <a:off x="6934200" y="6400800"/>
            <a:ext cx="1905000" cy="457200"/>
          </a:xfrm>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15</a:t>
            </a:fld>
            <a:endParaRPr lang="en-US" altLang="en-US" sz="1400" b="1" dirty="0">
              <a:solidFill>
                <a:srgbClr val="990033"/>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ln/>
        </p:spPr>
        <p:txBody>
          <a:bodyPr vert="horz" wrap="square" lIns="91425" tIns="91425" rIns="91425" bIns="91425" anchor="b" anchorCtr="0"/>
          <a:lstStyle/>
          <a:p>
            <a:pPr>
              <a:spcBef>
                <a:spcPct val="0"/>
              </a:spcBef>
              <a:buClr>
                <a:srgbClr val="007FA3"/>
              </a:buClr>
              <a:buFont typeface="Times New Roman" panose="02020603050405020304" pitchFamily="18" charset="0"/>
              <a:buNone/>
            </a:pPr>
            <a: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Database Contents</a:t>
            </a:r>
            <a:endParaRPr lang="en-IN" altLang="en-US" dirty="0">
              <a:solidFill>
                <a:srgbClr val="007FA3"/>
              </a:solidFill>
              <a:latin typeface="Times New Roman" panose="02020603050405020304" pitchFamily="18" charset="0"/>
              <a:ea typeface="Times New Roman" panose="02020603050405020304" pitchFamily="18" charset="0"/>
              <a:cs typeface="+mj-cs"/>
              <a:sym typeface="Times New Roman" panose="02020603050405020304" pitchFamily="18" charset="0"/>
            </a:endParaRPr>
          </a:p>
        </p:txBody>
      </p:sp>
      <p:pic>
        <p:nvPicPr>
          <p:cNvPr id="19459" name="Picture 3" descr="A blue cylindrical diagram is labeled Database Contents. Four bullet points are written inside a cylinder. From top to bottom, they are: user data, metadata, indexes and other overhead data, application metadata."/>
          <p:cNvPicPr>
            <a:picLocks noChangeAspect="1"/>
          </p:cNvPicPr>
          <p:nvPr/>
        </p:nvPicPr>
        <p:blipFill>
          <a:blip r:embed="rId2"/>
          <a:stretch>
            <a:fillRect/>
          </a:stretch>
        </p:blipFill>
        <p:spPr>
          <a:xfrm>
            <a:off x="3009900" y="1666875"/>
            <a:ext cx="3124200" cy="4446588"/>
          </a:xfrm>
          <a:prstGeom prst="rect">
            <a:avLst/>
          </a:prstGeom>
          <a:noFill/>
          <a:ln w="9525">
            <a:noFill/>
          </a:ln>
        </p:spPr>
      </p:pic>
      <p:sp>
        <p:nvSpPr>
          <p:cNvPr id="2" name="Slide Number Placeholder 3">
            <a:extLst>
              <a:ext uri="{FF2B5EF4-FFF2-40B4-BE49-F238E27FC236}">
                <a16:creationId xmlns:a16="http://schemas.microsoft.com/office/drawing/2014/main" id="{9E2BC9FB-A948-7BEF-249C-919A55963AD9}"/>
              </a:ext>
            </a:extLst>
          </p:cNvPr>
          <p:cNvSpPr txBox="1">
            <a:spLocks/>
          </p:cNvSpPr>
          <p:nvPr/>
        </p:nvSpPr>
        <p:spPr>
          <a:xfrm>
            <a:off x="6934200" y="6400800"/>
            <a:ext cx="1905000" cy="457200"/>
          </a:xfrm>
          <a:prstGeom prst="rect">
            <a:avLst/>
          </a:prstGeom>
          <a:ln/>
        </p:spPr>
        <p:txBody>
          <a:bodyPr anchor="b" anchorCtr="0"/>
          <a:lstStyle>
            <a:defPPr>
              <a:defRPr lang="en-CA"/>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MS PGothic" panose="020B0600070205080204" pitchFamily="34" charset="-128"/>
                <a:cs typeface="+mn-cs"/>
              </a:defRPr>
            </a:lvl9pPr>
          </a:lstStyle>
          <a:p>
            <a:pPr algn="r" eaLnBrk="1" hangingPunct="1"/>
            <a:r>
              <a:rPr lang="en-US" altLang="en-US" sz="1400" b="1">
                <a:solidFill>
                  <a:srgbClr val="990033"/>
                </a:solidFill>
              </a:rPr>
              <a:t>Slide 1- </a:t>
            </a:r>
            <a:fld id="{9A0DB2DC-4C9A-4742-B13C-FB6460FD3503}" type="slidenum">
              <a:rPr lang="en-US" altLang="en-US" sz="1400" b="1" smtClean="0">
                <a:solidFill>
                  <a:srgbClr val="990033"/>
                </a:solidFill>
              </a:rPr>
              <a:pPr algn="r" eaLnBrk="1" hangingPunct="1"/>
              <a:t>16</a:t>
            </a:fld>
            <a:endParaRPr lang="en-US" altLang="en-US" sz="1400" b="1" dirty="0">
              <a:solidFill>
                <a:srgbClr val="990033"/>
              </a:solidFill>
            </a:endParaRPr>
          </a:p>
        </p:txBody>
      </p:sp>
      <p:sp>
        <p:nvSpPr>
          <p:cNvPr id="3" name="Date Placeholder 2">
            <a:extLst>
              <a:ext uri="{FF2B5EF4-FFF2-40B4-BE49-F238E27FC236}">
                <a16:creationId xmlns:a16="http://schemas.microsoft.com/office/drawing/2014/main" id="{B176B89C-97F2-37C4-C084-4EBB47208331}"/>
              </a:ext>
            </a:extLst>
          </p:cNvPr>
          <p:cNvSpPr>
            <a:spLocks noGrp="1"/>
          </p:cNvSpPr>
          <p:nvPr>
            <p:ph type="dt" idx="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4" name="Slide Number Placeholder 3">
            <a:extLst>
              <a:ext uri="{FF2B5EF4-FFF2-40B4-BE49-F238E27FC236}">
                <a16:creationId xmlns:a16="http://schemas.microsoft.com/office/drawing/2014/main" id="{6D5FDBEE-F55A-9C61-CF78-5D8D73CD07DF}"/>
              </a:ext>
            </a:extLst>
          </p:cNvPr>
          <p:cNvSpPr>
            <a:spLocks noGrp="1"/>
          </p:cNvSpPr>
          <p:nvPr>
            <p:ph type="sldNum" idx="4"/>
          </p:nvPr>
        </p:nvSpPr>
        <p:spPr/>
        <p:txBody>
          <a:bodyPr/>
          <a:lstStyle/>
          <a:p>
            <a:pPr algn="r" eaLnBrk="1" hangingPunct="1">
              <a:buSzPct val="25000"/>
              <a:buNone/>
            </a:pPr>
            <a:fld id="{9A0DB2DC-4C9A-4742-B13C-FB6460FD3503}" type="slidenum">
              <a:rPr lang="en-US" altLang="zh-CN" sz="900" smtClean="0">
                <a:solidFill>
                  <a:srgbClr val="000000"/>
                </a:solidFill>
                <a:cs typeface="Arial" panose="020B0604020202020204" pitchFamily="34" charset="0"/>
                <a:sym typeface="Arial" panose="020B0604020202020204" pitchFamily="34" charset="0"/>
              </a:rPr>
              <a:t>16</a:t>
            </a:fld>
            <a:endParaRPr lang="en-US" altLang="zh-CN" sz="900" dirty="0">
              <a:solidFill>
                <a:srgbClr val="000000"/>
              </a:solidFill>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ln/>
        </p:spPr>
        <p:txBody>
          <a:bodyPr vert="horz" wrap="square" lIns="91440" tIns="45720" rIns="91440" bIns="45720" anchor="b" anchorCtr="0"/>
          <a:lstStyle/>
          <a:p>
            <a:r>
              <a:rPr lang="en-US" altLang="en-US" dirty="0"/>
              <a:t>Database Management System (D</a:t>
            </a:r>
            <a:r>
              <a:rPr lang="en-US" altLang="en-US" sz="100" dirty="0"/>
              <a:t> </a:t>
            </a:r>
            <a:r>
              <a:rPr lang="en-US" altLang="en-US" dirty="0"/>
              <a:t>B</a:t>
            </a:r>
            <a:r>
              <a:rPr lang="en-US" altLang="en-US" sz="100" dirty="0"/>
              <a:t> </a:t>
            </a:r>
            <a:r>
              <a:rPr lang="en-US" altLang="en-US" dirty="0"/>
              <a:t>M</a:t>
            </a:r>
            <a:r>
              <a:rPr lang="en-US" altLang="en-US" sz="100" dirty="0"/>
              <a:t> </a:t>
            </a:r>
            <a:r>
              <a:rPr lang="en-US" altLang="en-US" dirty="0"/>
              <a:t>S)</a:t>
            </a:r>
            <a:endParaRPr lang="en-IN" altLang="en-US" dirty="0"/>
          </a:p>
        </p:txBody>
      </p:sp>
      <p:sp>
        <p:nvSpPr>
          <p:cNvPr id="20483" name="Text Placeholder 4"/>
          <p:cNvSpPr>
            <a:spLocks noGrp="1"/>
          </p:cNvSpPr>
          <p:nvPr>
            <p:ph idx="1"/>
          </p:nvPr>
        </p:nvSpPr>
        <p:spPr>
          <a:ln/>
        </p:spPr>
        <p:txBody>
          <a:bodyPr vert="horz" wrap="square" lIns="91440" tIns="45720" rIns="0" bIns="45720" anchor="t" anchorCtr="0"/>
          <a:lstStyle/>
          <a:p>
            <a:pPr algn="just"/>
            <a:r>
              <a:rPr lang="en-US" altLang="en-US" sz="3200" dirty="0"/>
              <a:t>A database management system (D</a:t>
            </a:r>
            <a:r>
              <a:rPr lang="en-US" altLang="en-US" sz="300" dirty="0"/>
              <a:t> </a:t>
            </a:r>
            <a:r>
              <a:rPr lang="en-US" altLang="en-US" sz="3200" dirty="0"/>
              <a:t>B</a:t>
            </a:r>
            <a:r>
              <a:rPr lang="en-US" altLang="en-US" sz="300" dirty="0"/>
              <a:t> </a:t>
            </a:r>
            <a:r>
              <a:rPr lang="en-US" altLang="en-US" sz="3200" dirty="0"/>
              <a:t>M</a:t>
            </a:r>
            <a:r>
              <a:rPr lang="en-US" altLang="en-US" sz="300" dirty="0"/>
              <a:t> </a:t>
            </a:r>
            <a:r>
              <a:rPr lang="en-US" altLang="en-US" sz="3200" dirty="0"/>
              <a:t>S) serves as an intermediary between database applications and the database.</a:t>
            </a:r>
          </a:p>
          <a:p>
            <a:pPr algn="just"/>
            <a:r>
              <a:rPr lang="en-US" altLang="en-US" sz="3200" dirty="0"/>
              <a:t>The D</a:t>
            </a:r>
            <a:r>
              <a:rPr lang="en-US" altLang="en-US" sz="300" dirty="0"/>
              <a:t> </a:t>
            </a:r>
            <a:r>
              <a:rPr lang="en-US" altLang="en-US" sz="3200" dirty="0"/>
              <a:t>B</a:t>
            </a:r>
            <a:r>
              <a:rPr lang="en-US" altLang="en-US" sz="300" dirty="0"/>
              <a:t> </a:t>
            </a:r>
            <a:r>
              <a:rPr lang="en-US" altLang="en-US" sz="3200" dirty="0"/>
              <a:t>M</a:t>
            </a:r>
            <a:r>
              <a:rPr lang="en-US" altLang="en-US" sz="300" dirty="0"/>
              <a:t> </a:t>
            </a:r>
            <a:r>
              <a:rPr lang="en-US" altLang="en-US" sz="3200" dirty="0"/>
              <a:t>S manages and controls database activities.</a:t>
            </a:r>
          </a:p>
          <a:p>
            <a:pPr algn="just"/>
            <a:r>
              <a:rPr lang="en-US" altLang="en-US" sz="3200" dirty="0"/>
              <a:t>The D</a:t>
            </a:r>
            <a:r>
              <a:rPr lang="en-US" altLang="en-US" sz="300" dirty="0"/>
              <a:t> </a:t>
            </a:r>
            <a:r>
              <a:rPr lang="en-US" altLang="en-US" sz="3200" dirty="0"/>
              <a:t>B</a:t>
            </a:r>
            <a:r>
              <a:rPr lang="en-US" altLang="en-US" sz="300" dirty="0"/>
              <a:t> </a:t>
            </a:r>
            <a:r>
              <a:rPr lang="en-US" altLang="en-US" sz="3200" dirty="0"/>
              <a:t>M</a:t>
            </a:r>
            <a:r>
              <a:rPr lang="en-US" altLang="en-US" sz="300" dirty="0"/>
              <a:t> </a:t>
            </a:r>
            <a:r>
              <a:rPr lang="en-US" altLang="en-US" sz="3200" dirty="0"/>
              <a:t>S creates, processes, and administers the databases it controls.</a:t>
            </a:r>
          </a:p>
          <a:p>
            <a:pPr algn="just"/>
            <a:r>
              <a:rPr lang="en-US" altLang="zh-CN" sz="2000" dirty="0"/>
              <a:t>MySQL (</a:t>
            </a:r>
            <a:r>
              <a:rPr lang="en-US" altLang="zh-CN" sz="1400" dirty="0"/>
              <a:t>Relational DBMS</a:t>
            </a:r>
            <a:r>
              <a:rPr lang="en-US" altLang="zh-CN" sz="2000" dirty="0"/>
              <a:t>), PostgreSQL (Object-relational DBMS), Oracle (Relational DBMS) etc</a:t>
            </a:r>
            <a:endParaRPr lang="en-IN" altLang="en-US" sz="3200" dirty="0"/>
          </a:p>
        </p:txBody>
      </p:sp>
      <p:sp>
        <p:nvSpPr>
          <p:cNvPr id="2" name="Slide Number Placeholder 3">
            <a:extLst>
              <a:ext uri="{FF2B5EF4-FFF2-40B4-BE49-F238E27FC236}">
                <a16:creationId xmlns:a16="http://schemas.microsoft.com/office/drawing/2014/main" id="{06332585-5813-6C96-2660-691E5DDFFF72}"/>
              </a:ext>
            </a:extLst>
          </p:cNvPr>
          <p:cNvSpPr txBox="1">
            <a:spLocks noGrp="1"/>
          </p:cNvSpPr>
          <p:nvPr>
            <p:ph type="sldNum" sz="quarter" idx="10"/>
          </p:nvPr>
        </p:nvSpPr>
        <p:spPr>
          <a:xfrm>
            <a:off x="6934200" y="6400800"/>
            <a:ext cx="1905000" cy="457200"/>
          </a:xfrm>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17</a:t>
            </a:fld>
            <a:endParaRPr lang="en-US" altLang="en-US" sz="1400" b="1" dirty="0">
              <a:solidFill>
                <a:srgbClr val="990033"/>
              </a:solidFil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ln/>
        </p:spPr>
        <p:txBody>
          <a:bodyPr vert="horz" wrap="square" lIns="91440" tIns="45720" rIns="91440" bIns="45720" anchor="b" anchorCtr="0"/>
          <a:lstStyle/>
          <a:p>
            <a:r>
              <a:rPr lang="en-US" altLang="zh-CN" dirty="0"/>
              <a:t>Example DBMS</a:t>
            </a:r>
            <a:endParaRPr lang="zh-CN" altLang="en-US" dirty="0"/>
          </a:p>
        </p:txBody>
      </p:sp>
      <p:graphicFrame>
        <p:nvGraphicFramePr>
          <p:cNvPr id="5" name="Content Placeholder 4"/>
          <p:cNvGraphicFramePr>
            <a:graphicFrameLocks noGrp="1"/>
          </p:cNvGraphicFramePr>
          <p:nvPr>
            <p:ph idx="1"/>
          </p:nvPr>
        </p:nvGraphicFramePr>
        <p:xfrm>
          <a:off x="228600" y="1600200"/>
          <a:ext cx="8610600" cy="4343400"/>
        </p:xfrm>
        <a:graphic>
          <a:graphicData uri="http://schemas.openxmlformats.org/drawingml/2006/table">
            <a:tbl>
              <a:tblPr/>
              <a:tblGrid>
                <a:gridCol w="1722120">
                  <a:extLst>
                    <a:ext uri="{9D8B030D-6E8A-4147-A177-3AD203B41FA5}">
                      <a16:colId xmlns:a16="http://schemas.microsoft.com/office/drawing/2014/main" val="20000"/>
                    </a:ext>
                  </a:extLst>
                </a:gridCol>
                <a:gridCol w="1722120">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gridCol w="1722120">
                  <a:extLst>
                    <a:ext uri="{9D8B030D-6E8A-4147-A177-3AD203B41FA5}">
                      <a16:colId xmlns:a16="http://schemas.microsoft.com/office/drawing/2014/main" val="20003"/>
                    </a:ext>
                  </a:extLst>
                </a:gridCol>
                <a:gridCol w="1722120">
                  <a:extLst>
                    <a:ext uri="{9D8B030D-6E8A-4147-A177-3AD203B41FA5}">
                      <a16:colId xmlns:a16="http://schemas.microsoft.com/office/drawing/2014/main" val="20004"/>
                    </a:ext>
                  </a:extLst>
                </a:gridCol>
              </a:tblGrid>
              <a:tr h="579120">
                <a:tc>
                  <a:txBody>
                    <a:bodyPr/>
                    <a:lstStyle/>
                    <a:p>
                      <a:r>
                        <a:rPr lang="en-US" sz="1200" b="1"/>
                        <a:t>DBMS</a:t>
                      </a:r>
                      <a:endParaRPr lang="en-US" sz="1200"/>
                    </a:p>
                  </a:txBody>
                  <a:tcPr marL="60960" marR="60960" marT="30480" marB="30480" anchor="ctr">
                    <a:lnL>
                      <a:noFill/>
                    </a:lnL>
                    <a:lnR>
                      <a:noFill/>
                    </a:lnR>
                    <a:lnT>
                      <a:noFill/>
                    </a:lnT>
                    <a:lnB>
                      <a:noFill/>
                    </a:lnB>
                    <a:noFill/>
                  </a:tcPr>
                </a:tc>
                <a:tc>
                  <a:txBody>
                    <a:bodyPr/>
                    <a:lstStyle/>
                    <a:p>
                      <a:r>
                        <a:rPr lang="en-US" sz="1200" b="1"/>
                        <a:t>Type</a:t>
                      </a:r>
                      <a:endParaRPr lang="en-US" sz="1200"/>
                    </a:p>
                  </a:txBody>
                  <a:tcPr marL="60960" marR="60960" marT="30480" marB="30480" anchor="ctr">
                    <a:lnL>
                      <a:noFill/>
                    </a:lnL>
                    <a:lnR>
                      <a:noFill/>
                    </a:lnR>
                    <a:lnT>
                      <a:noFill/>
                    </a:lnT>
                    <a:lnB>
                      <a:noFill/>
                    </a:lnB>
                    <a:noFill/>
                  </a:tcPr>
                </a:tc>
                <a:tc>
                  <a:txBody>
                    <a:bodyPr/>
                    <a:lstStyle/>
                    <a:p>
                      <a:r>
                        <a:rPr lang="en-US" sz="1200" b="1"/>
                        <a:t>Use Case</a:t>
                      </a:r>
                      <a:endParaRPr lang="en-US" sz="1200"/>
                    </a:p>
                  </a:txBody>
                  <a:tcPr marL="60960" marR="60960" marT="30480" marB="30480" anchor="ctr">
                    <a:lnL>
                      <a:noFill/>
                    </a:lnL>
                    <a:lnR>
                      <a:noFill/>
                    </a:lnR>
                    <a:lnT>
                      <a:noFill/>
                    </a:lnT>
                    <a:lnB>
                      <a:noFill/>
                    </a:lnB>
                    <a:noFill/>
                  </a:tcPr>
                </a:tc>
                <a:tc>
                  <a:txBody>
                    <a:bodyPr/>
                    <a:lstStyle/>
                    <a:p>
                      <a:r>
                        <a:rPr lang="en-US" sz="1200" b="1"/>
                        <a:t>Example Industry</a:t>
                      </a:r>
                      <a:endParaRPr lang="en-US" sz="1200"/>
                    </a:p>
                  </a:txBody>
                  <a:tcPr marL="60960" marR="60960" marT="30480" marB="30480" anchor="ctr">
                    <a:lnL>
                      <a:noFill/>
                    </a:lnL>
                    <a:lnR>
                      <a:noFill/>
                    </a:lnR>
                    <a:lnT>
                      <a:noFill/>
                    </a:lnT>
                    <a:lnB>
                      <a:noFill/>
                    </a:lnB>
                    <a:noFill/>
                  </a:tcPr>
                </a:tc>
                <a:tc>
                  <a:txBody>
                    <a:bodyPr/>
                    <a:lstStyle/>
                    <a:p>
                      <a:r>
                        <a:rPr lang="en-US" sz="1200" b="1"/>
                        <a:t>Example Query</a:t>
                      </a:r>
                      <a:r>
                        <a:rPr lang="en-US" sz="1200"/>
                        <a:t> (Key Feature)</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0"/>
                  </a:ext>
                </a:extLst>
              </a:tr>
              <a:tr h="926592">
                <a:tc>
                  <a:txBody>
                    <a:bodyPr/>
                    <a:lstStyle/>
                    <a:p>
                      <a:r>
                        <a:rPr lang="en-US" sz="1200" b="1"/>
                        <a:t>MySQL</a:t>
                      </a:r>
                      <a:endParaRPr lang="en-US" sz="1200"/>
                    </a:p>
                  </a:txBody>
                  <a:tcPr marL="60960" marR="60960" marT="30480" marB="30480" anchor="ctr">
                    <a:lnL>
                      <a:noFill/>
                    </a:lnL>
                    <a:lnR>
                      <a:noFill/>
                    </a:lnR>
                    <a:lnT>
                      <a:noFill/>
                    </a:lnT>
                    <a:lnB>
                      <a:noFill/>
                    </a:lnB>
                    <a:noFill/>
                  </a:tcPr>
                </a:tc>
                <a:tc>
                  <a:txBody>
                    <a:bodyPr/>
                    <a:lstStyle/>
                    <a:p>
                      <a:r>
                        <a:rPr lang="en-US" sz="1200"/>
                        <a:t>Relational DBMS</a:t>
                      </a:r>
                    </a:p>
                  </a:txBody>
                  <a:tcPr marL="60960" marR="60960" marT="30480" marB="30480" anchor="ctr">
                    <a:lnL>
                      <a:noFill/>
                    </a:lnL>
                    <a:lnR>
                      <a:noFill/>
                    </a:lnR>
                    <a:lnT>
                      <a:noFill/>
                    </a:lnT>
                    <a:lnB>
                      <a:noFill/>
                    </a:lnB>
                    <a:noFill/>
                  </a:tcPr>
                </a:tc>
                <a:tc>
                  <a:txBody>
                    <a:bodyPr/>
                    <a:lstStyle/>
                    <a:p>
                      <a:r>
                        <a:rPr lang="en-US" sz="1200"/>
                        <a:t>Web applications, small to medium systems</a:t>
                      </a:r>
                    </a:p>
                  </a:txBody>
                  <a:tcPr marL="60960" marR="60960" marT="30480" marB="30480" anchor="ctr">
                    <a:lnL>
                      <a:noFill/>
                    </a:lnL>
                    <a:lnR>
                      <a:noFill/>
                    </a:lnR>
                    <a:lnT>
                      <a:noFill/>
                    </a:lnT>
                    <a:lnB>
                      <a:noFill/>
                    </a:lnB>
                    <a:noFill/>
                  </a:tcPr>
                </a:tc>
                <a:tc>
                  <a:txBody>
                    <a:bodyPr/>
                    <a:lstStyle/>
                    <a:p>
                      <a:r>
                        <a:rPr lang="en-US" sz="1200"/>
                        <a:t>Startups, small-scale projects</a:t>
                      </a:r>
                    </a:p>
                  </a:txBody>
                  <a:tcPr marL="60960" marR="60960" marT="30480" marB="30480" anchor="ctr">
                    <a:lnL>
                      <a:noFill/>
                    </a:lnL>
                    <a:lnR>
                      <a:noFill/>
                    </a:lnR>
                    <a:lnT>
                      <a:noFill/>
                    </a:lnT>
                    <a:lnB>
                      <a:noFill/>
                    </a:lnB>
                    <a:noFill/>
                  </a:tcPr>
                </a:tc>
                <a:tc>
                  <a:txBody>
                    <a:bodyPr/>
                    <a:lstStyle/>
                    <a:p>
                      <a:r>
                        <a:rPr lang="en-US" sz="1200"/>
                        <a:t>CREATE DATABASE, INSERT INTO</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1"/>
                  </a:ext>
                </a:extLst>
              </a:tr>
              <a:tr h="752856">
                <a:tc>
                  <a:txBody>
                    <a:bodyPr/>
                    <a:lstStyle/>
                    <a:p>
                      <a:r>
                        <a:rPr lang="en-US" sz="1200" b="1"/>
                        <a:t>PostgreSQL</a:t>
                      </a:r>
                      <a:endParaRPr lang="en-US" sz="1200"/>
                    </a:p>
                  </a:txBody>
                  <a:tcPr marL="60960" marR="60960" marT="30480" marB="30480" anchor="ctr">
                    <a:lnL>
                      <a:noFill/>
                    </a:lnL>
                    <a:lnR>
                      <a:noFill/>
                    </a:lnR>
                    <a:lnT>
                      <a:noFill/>
                    </a:lnT>
                    <a:lnB>
                      <a:noFill/>
                    </a:lnB>
                    <a:noFill/>
                  </a:tcPr>
                </a:tc>
                <a:tc>
                  <a:txBody>
                    <a:bodyPr/>
                    <a:lstStyle/>
                    <a:p>
                      <a:r>
                        <a:rPr lang="en-US" sz="1200"/>
                        <a:t>Object-Relational DBMS</a:t>
                      </a:r>
                    </a:p>
                  </a:txBody>
                  <a:tcPr marL="60960" marR="60960" marT="30480" marB="30480" anchor="ctr">
                    <a:lnL>
                      <a:noFill/>
                    </a:lnL>
                    <a:lnR>
                      <a:noFill/>
                    </a:lnR>
                    <a:lnT>
                      <a:noFill/>
                    </a:lnT>
                    <a:lnB>
                      <a:noFill/>
                    </a:lnB>
                    <a:noFill/>
                  </a:tcPr>
                </a:tc>
                <a:tc>
                  <a:txBody>
                    <a:bodyPr/>
                    <a:lstStyle/>
                    <a:p>
                      <a:r>
                        <a:rPr lang="en-US" sz="1200"/>
                        <a:t>Complex queries, scalable systems</a:t>
                      </a:r>
                    </a:p>
                  </a:txBody>
                  <a:tcPr marL="60960" marR="60960" marT="30480" marB="30480" anchor="ctr">
                    <a:lnL>
                      <a:noFill/>
                    </a:lnL>
                    <a:lnR>
                      <a:noFill/>
                    </a:lnR>
                    <a:lnT>
                      <a:noFill/>
                    </a:lnT>
                    <a:lnB>
                      <a:noFill/>
                    </a:lnB>
                    <a:noFill/>
                  </a:tcPr>
                </a:tc>
                <a:tc>
                  <a:txBody>
                    <a:bodyPr/>
                    <a:lstStyle/>
                    <a:p>
                      <a:r>
                        <a:rPr lang="en-US" sz="1200"/>
                        <a:t>Finance, scientific research</a:t>
                      </a:r>
                    </a:p>
                  </a:txBody>
                  <a:tcPr marL="60960" marR="60960" marT="30480" marB="30480" anchor="ctr">
                    <a:lnL>
                      <a:noFill/>
                    </a:lnL>
                    <a:lnR>
                      <a:noFill/>
                    </a:lnR>
                    <a:lnT>
                      <a:noFill/>
                    </a:lnT>
                    <a:lnB>
                      <a:noFill/>
                    </a:lnB>
                    <a:noFill/>
                  </a:tcPr>
                </a:tc>
                <a:tc>
                  <a:txBody>
                    <a:bodyPr/>
                    <a:lstStyle/>
                    <a:p>
                      <a:r>
                        <a:rPr lang="en-US" sz="1200"/>
                        <a:t>SERIAL PRIMARY KEY</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2"/>
                  </a:ext>
                </a:extLst>
              </a:tr>
              <a:tr h="926592">
                <a:tc>
                  <a:txBody>
                    <a:bodyPr/>
                    <a:lstStyle/>
                    <a:p>
                      <a:r>
                        <a:rPr lang="en-US" sz="1200" b="1"/>
                        <a:t>Oracle</a:t>
                      </a:r>
                      <a:endParaRPr lang="en-US" sz="1200"/>
                    </a:p>
                  </a:txBody>
                  <a:tcPr marL="60960" marR="60960" marT="30480" marB="30480" anchor="ctr">
                    <a:lnL>
                      <a:noFill/>
                    </a:lnL>
                    <a:lnR>
                      <a:noFill/>
                    </a:lnR>
                    <a:lnT>
                      <a:noFill/>
                    </a:lnT>
                    <a:lnB>
                      <a:noFill/>
                    </a:lnB>
                    <a:noFill/>
                  </a:tcPr>
                </a:tc>
                <a:tc>
                  <a:txBody>
                    <a:bodyPr/>
                    <a:lstStyle/>
                    <a:p>
                      <a:r>
                        <a:rPr lang="en-US" sz="1200"/>
                        <a:t>Relational DBMS</a:t>
                      </a:r>
                    </a:p>
                  </a:txBody>
                  <a:tcPr marL="60960" marR="60960" marT="30480" marB="30480" anchor="ctr">
                    <a:lnL>
                      <a:noFill/>
                    </a:lnL>
                    <a:lnR>
                      <a:noFill/>
                    </a:lnR>
                    <a:lnT>
                      <a:noFill/>
                    </a:lnT>
                    <a:lnB>
                      <a:noFill/>
                    </a:lnB>
                    <a:noFill/>
                  </a:tcPr>
                </a:tc>
                <a:tc>
                  <a:txBody>
                    <a:bodyPr/>
                    <a:lstStyle/>
                    <a:p>
                      <a:r>
                        <a:rPr lang="fr-FR" sz="1200"/>
                        <a:t>Large enterprise applications, complex transactions</a:t>
                      </a:r>
                    </a:p>
                  </a:txBody>
                  <a:tcPr marL="60960" marR="60960" marT="30480" marB="30480" anchor="ctr">
                    <a:lnL>
                      <a:noFill/>
                    </a:lnL>
                    <a:lnR>
                      <a:noFill/>
                    </a:lnR>
                    <a:lnT>
                      <a:noFill/>
                    </a:lnT>
                    <a:lnB>
                      <a:noFill/>
                    </a:lnB>
                    <a:noFill/>
                  </a:tcPr>
                </a:tc>
                <a:tc>
                  <a:txBody>
                    <a:bodyPr/>
                    <a:lstStyle/>
                    <a:p>
                      <a:r>
                        <a:rPr lang="en-US" sz="1200"/>
                        <a:t>Enterprises, government</a:t>
                      </a:r>
                    </a:p>
                  </a:txBody>
                  <a:tcPr marL="60960" marR="60960" marT="30480" marB="30480" anchor="ctr">
                    <a:lnL>
                      <a:noFill/>
                    </a:lnL>
                    <a:lnR>
                      <a:noFill/>
                    </a:lnR>
                    <a:lnT>
                      <a:noFill/>
                    </a:lnT>
                    <a:lnB>
                      <a:noFill/>
                    </a:lnB>
                    <a:noFill/>
                  </a:tcPr>
                </a:tc>
                <a:tc>
                  <a:txBody>
                    <a:bodyPr/>
                    <a:lstStyle/>
                    <a:p>
                      <a:r>
                        <a:rPr lang="en-US" sz="1200"/>
                        <a:t>NUMBER PRIMARY KEY, VARCHAR2</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3"/>
                  </a:ext>
                </a:extLst>
              </a:tr>
              <a:tr h="579120">
                <a:tc>
                  <a:txBody>
                    <a:bodyPr/>
                    <a:lstStyle/>
                    <a:p>
                      <a:r>
                        <a:rPr lang="en-US" sz="1200" b="1"/>
                        <a:t>MongoDB</a:t>
                      </a:r>
                      <a:endParaRPr lang="en-US" sz="1200"/>
                    </a:p>
                  </a:txBody>
                  <a:tcPr marL="60960" marR="60960" marT="30480" marB="30480" anchor="ctr">
                    <a:lnL>
                      <a:noFill/>
                    </a:lnL>
                    <a:lnR>
                      <a:noFill/>
                    </a:lnR>
                    <a:lnT>
                      <a:noFill/>
                    </a:lnT>
                    <a:lnB>
                      <a:noFill/>
                    </a:lnB>
                    <a:noFill/>
                  </a:tcPr>
                </a:tc>
                <a:tc>
                  <a:txBody>
                    <a:bodyPr/>
                    <a:lstStyle/>
                    <a:p>
                      <a:r>
                        <a:rPr lang="en-US" sz="1200"/>
                        <a:t>NoSQL, Document-based DBMS</a:t>
                      </a:r>
                    </a:p>
                  </a:txBody>
                  <a:tcPr marL="60960" marR="60960" marT="30480" marB="30480" anchor="ctr">
                    <a:lnL>
                      <a:noFill/>
                    </a:lnL>
                    <a:lnR>
                      <a:noFill/>
                    </a:lnR>
                    <a:lnT>
                      <a:noFill/>
                    </a:lnT>
                    <a:lnB>
                      <a:noFill/>
                    </a:lnB>
                    <a:noFill/>
                  </a:tcPr>
                </a:tc>
                <a:tc>
                  <a:txBody>
                    <a:bodyPr/>
                    <a:lstStyle/>
                    <a:p>
                      <a:r>
                        <a:rPr lang="en-US" sz="1200"/>
                        <a:t>Unstructured data, flexible schemas</a:t>
                      </a:r>
                    </a:p>
                  </a:txBody>
                  <a:tcPr marL="60960" marR="60960" marT="30480" marB="30480" anchor="ctr">
                    <a:lnL>
                      <a:noFill/>
                    </a:lnL>
                    <a:lnR>
                      <a:noFill/>
                    </a:lnR>
                    <a:lnT>
                      <a:noFill/>
                    </a:lnT>
                    <a:lnB>
                      <a:noFill/>
                    </a:lnB>
                    <a:noFill/>
                  </a:tcPr>
                </a:tc>
                <a:tc>
                  <a:txBody>
                    <a:bodyPr/>
                    <a:lstStyle/>
                    <a:p>
                      <a:r>
                        <a:rPr lang="en-US" sz="1200"/>
                        <a:t>Real-time analytics, CMS</a:t>
                      </a:r>
                    </a:p>
                  </a:txBody>
                  <a:tcPr marL="60960" marR="60960" marT="30480" marB="30480" anchor="ctr">
                    <a:lnL>
                      <a:noFill/>
                    </a:lnL>
                    <a:lnR>
                      <a:noFill/>
                    </a:lnR>
                    <a:lnT>
                      <a:noFill/>
                    </a:lnT>
                    <a:lnB>
                      <a:noFill/>
                    </a:lnB>
                    <a:noFill/>
                  </a:tcPr>
                </a:tc>
                <a:tc>
                  <a:txBody>
                    <a:bodyPr/>
                    <a:lstStyle/>
                    <a:p>
                      <a:r>
                        <a:rPr lang="en-US" sz="1200"/>
                        <a:t>Document-based storage (JSON)</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4"/>
                  </a:ext>
                </a:extLst>
              </a:tr>
              <a:tr h="579120">
                <a:tc>
                  <a:txBody>
                    <a:bodyPr/>
                    <a:lstStyle/>
                    <a:p>
                      <a:r>
                        <a:rPr lang="en-US" sz="1200" b="1"/>
                        <a:t>SQL Server</a:t>
                      </a:r>
                      <a:endParaRPr lang="en-US" sz="1200"/>
                    </a:p>
                  </a:txBody>
                  <a:tcPr marL="60960" marR="60960" marT="30480" marB="30480" anchor="ctr">
                    <a:lnL>
                      <a:noFill/>
                    </a:lnL>
                    <a:lnR>
                      <a:noFill/>
                    </a:lnR>
                    <a:lnT>
                      <a:noFill/>
                    </a:lnT>
                    <a:lnB>
                      <a:noFill/>
                    </a:lnB>
                    <a:noFill/>
                  </a:tcPr>
                </a:tc>
                <a:tc>
                  <a:txBody>
                    <a:bodyPr/>
                    <a:lstStyle/>
                    <a:p>
                      <a:r>
                        <a:rPr lang="en-US" sz="1200"/>
                        <a:t>Relational DBMS</a:t>
                      </a:r>
                    </a:p>
                  </a:txBody>
                  <a:tcPr marL="60960" marR="60960" marT="30480" marB="30480" anchor="ctr">
                    <a:lnL>
                      <a:noFill/>
                    </a:lnL>
                    <a:lnR>
                      <a:noFill/>
                    </a:lnR>
                    <a:lnT>
                      <a:noFill/>
                    </a:lnT>
                    <a:lnB>
                      <a:noFill/>
                    </a:lnB>
                    <a:noFill/>
                  </a:tcPr>
                </a:tc>
                <a:tc>
                  <a:txBody>
                    <a:bodyPr/>
                    <a:lstStyle/>
                    <a:p>
                      <a:r>
                        <a:rPr lang="en-US" sz="1200"/>
                        <a:t>Corporate environments, BI tools</a:t>
                      </a:r>
                    </a:p>
                  </a:txBody>
                  <a:tcPr marL="60960" marR="60960" marT="30480" marB="30480" anchor="ctr">
                    <a:lnL>
                      <a:noFill/>
                    </a:lnL>
                    <a:lnR>
                      <a:noFill/>
                    </a:lnR>
                    <a:lnT>
                      <a:noFill/>
                    </a:lnT>
                    <a:lnB>
                      <a:noFill/>
                    </a:lnB>
                    <a:noFill/>
                  </a:tcPr>
                </a:tc>
                <a:tc>
                  <a:txBody>
                    <a:bodyPr/>
                    <a:lstStyle/>
                    <a:p>
                      <a:r>
                        <a:rPr lang="en-US" sz="1200"/>
                        <a:t>Large organizations, BI</a:t>
                      </a:r>
                    </a:p>
                  </a:txBody>
                  <a:tcPr marL="60960" marR="60960" marT="30480" marB="30480" anchor="ctr">
                    <a:lnL>
                      <a:noFill/>
                    </a:lnL>
                    <a:lnR>
                      <a:noFill/>
                    </a:lnR>
                    <a:lnT>
                      <a:noFill/>
                    </a:lnT>
                    <a:lnB>
                      <a:noFill/>
                    </a:lnB>
                    <a:noFill/>
                  </a:tcPr>
                </a:tc>
                <a:tc>
                  <a:txBody>
                    <a:bodyPr/>
                    <a:lstStyle/>
                    <a:p>
                      <a:r>
                        <a:rPr lang="en-US" sz="1200" dirty="0"/>
                        <a:t>NVARCHAR, DECIMAL</a:t>
                      </a:r>
                    </a:p>
                  </a:txBody>
                  <a:tcPr marL="60960" marR="60960" marT="30480" marB="30480" anchor="ctr">
                    <a:lnL>
                      <a:noFill/>
                    </a:lnL>
                    <a:lnR>
                      <a:noFill/>
                    </a:lnR>
                    <a:lnT>
                      <a:noFill/>
                    </a:lnT>
                    <a:lnB>
                      <a:noFill/>
                    </a:lnB>
                    <a:noFill/>
                  </a:tcPr>
                </a:tc>
                <a:extLst>
                  <a:ext uri="{0D108BD9-81ED-4DB2-BD59-A6C34878D82A}">
                    <a16:rowId xmlns:a16="http://schemas.microsoft.com/office/drawing/2014/main" val="10005"/>
                  </a:ext>
                </a:extLst>
              </a:tr>
            </a:tbl>
          </a:graphicData>
        </a:graphic>
      </p:graphicFrame>
      <p:sp>
        <p:nvSpPr>
          <p:cNvPr id="2153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18</a:t>
            </a:fld>
            <a:endParaRPr lang="en-US" altLang="en-US" sz="1400" b="1" dirty="0">
              <a:solidFill>
                <a:srgbClr val="990033"/>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ln/>
        </p:spPr>
        <p:txBody>
          <a:bodyPr vert="horz" wrap="square" lIns="91440" tIns="45720" rIns="91440" bIns="45720" anchor="b" anchorCtr="0"/>
          <a:lstStyle/>
          <a:p>
            <a:r>
              <a:rPr lang="en-US" altLang="en-US" dirty="0"/>
              <a:t>Functions of a D</a:t>
            </a:r>
            <a:r>
              <a:rPr lang="en-US" altLang="en-US" sz="100" dirty="0"/>
              <a:t> </a:t>
            </a:r>
            <a:r>
              <a:rPr lang="en-US" altLang="en-US" dirty="0"/>
              <a:t>B</a:t>
            </a:r>
            <a:r>
              <a:rPr lang="en-US" altLang="en-US" sz="100" dirty="0"/>
              <a:t> </a:t>
            </a:r>
            <a:r>
              <a:rPr lang="en-US" altLang="en-US" dirty="0"/>
              <a:t>M</a:t>
            </a:r>
            <a:r>
              <a:rPr lang="en-US" altLang="en-US" sz="100" dirty="0"/>
              <a:t> </a:t>
            </a:r>
            <a:r>
              <a:rPr lang="en-US" altLang="en-US" dirty="0"/>
              <a:t>S</a:t>
            </a:r>
            <a:endParaRPr lang="en-IN" altLang="en-US" dirty="0"/>
          </a:p>
        </p:txBody>
      </p:sp>
      <p:sp>
        <p:nvSpPr>
          <p:cNvPr id="22531" name="Text Placeholder 2"/>
          <p:cNvSpPr>
            <a:spLocks noGrp="1"/>
          </p:cNvSpPr>
          <p:nvPr>
            <p:ph idx="1"/>
          </p:nvPr>
        </p:nvSpPr>
        <p:spPr>
          <a:xfrm>
            <a:off x="457200" y="1600200"/>
            <a:ext cx="8229600" cy="4752975"/>
          </a:xfrm>
          <a:ln/>
        </p:spPr>
        <p:txBody>
          <a:bodyPr vert="horz" wrap="square" lIns="91440" tIns="45720" rIns="0" bIns="45720" anchor="t" anchorCtr="0"/>
          <a:lstStyle/>
          <a:p>
            <a:pPr>
              <a:spcBef>
                <a:spcPts val="1200"/>
              </a:spcBef>
            </a:pPr>
            <a:r>
              <a:rPr lang="en-IN" altLang="en-US" sz="2000" dirty="0"/>
              <a:t>Create database</a:t>
            </a:r>
          </a:p>
          <a:p>
            <a:pPr>
              <a:spcBef>
                <a:spcPts val="1200"/>
              </a:spcBef>
            </a:pPr>
            <a:r>
              <a:rPr lang="en-IN" altLang="en-US" sz="2000" dirty="0"/>
              <a:t>Create tables</a:t>
            </a:r>
          </a:p>
          <a:p>
            <a:pPr>
              <a:spcBef>
                <a:spcPts val="1200"/>
              </a:spcBef>
            </a:pPr>
            <a:r>
              <a:rPr lang="en-IN" altLang="en-US" sz="2000" dirty="0"/>
              <a:t>Create supporting structures (e.g., indexes)</a:t>
            </a:r>
          </a:p>
          <a:p>
            <a:pPr>
              <a:spcBef>
                <a:spcPts val="1200"/>
              </a:spcBef>
            </a:pPr>
            <a:r>
              <a:rPr lang="en-IN" altLang="en-US" sz="2000" dirty="0"/>
              <a:t>Read database data</a:t>
            </a:r>
          </a:p>
          <a:p>
            <a:pPr>
              <a:spcBef>
                <a:spcPts val="1200"/>
              </a:spcBef>
            </a:pPr>
            <a:r>
              <a:rPr lang="en-IN" altLang="en-US" sz="2000" dirty="0"/>
              <a:t>Modify (insert, update, or delete) database data</a:t>
            </a:r>
          </a:p>
          <a:p>
            <a:pPr>
              <a:spcBef>
                <a:spcPts val="1200"/>
              </a:spcBef>
            </a:pPr>
            <a:r>
              <a:rPr lang="en-IN" altLang="en-US" sz="2000" dirty="0"/>
              <a:t>Maintain database structures</a:t>
            </a:r>
          </a:p>
          <a:p>
            <a:pPr>
              <a:spcBef>
                <a:spcPts val="1200"/>
              </a:spcBef>
            </a:pPr>
            <a:r>
              <a:rPr lang="en-IN" altLang="en-US" sz="2000" dirty="0"/>
              <a:t>Enforce rules</a:t>
            </a:r>
          </a:p>
          <a:p>
            <a:pPr>
              <a:spcBef>
                <a:spcPts val="1200"/>
              </a:spcBef>
            </a:pPr>
            <a:r>
              <a:rPr lang="en-IN" altLang="en-US" sz="2000" dirty="0"/>
              <a:t>Control concurrency</a:t>
            </a:r>
          </a:p>
          <a:p>
            <a:pPr>
              <a:spcBef>
                <a:spcPts val="1200"/>
              </a:spcBef>
            </a:pPr>
            <a:r>
              <a:rPr lang="en-IN" altLang="en-US" sz="2000" dirty="0"/>
              <a:t>Provide security</a:t>
            </a:r>
          </a:p>
          <a:p>
            <a:pPr>
              <a:spcBef>
                <a:spcPts val="1200"/>
              </a:spcBef>
            </a:pPr>
            <a:r>
              <a:rPr lang="en-IN" altLang="en-US" sz="2000" dirty="0"/>
              <a:t>Perform backup and recovery</a:t>
            </a:r>
          </a:p>
        </p:txBody>
      </p:sp>
      <p:sp>
        <p:nvSpPr>
          <p:cNvPr id="2253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19</a:t>
            </a:fld>
            <a:endParaRPr lang="en-US" altLang="en-US" sz="1400" b="1" dirty="0">
              <a:solidFill>
                <a:srgbClr val="990033"/>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ln/>
        </p:spPr>
        <p:txBody>
          <a:bodyPr vert="horz" wrap="square" lIns="91440" tIns="45720" rIns="91440" bIns="45720" anchor="b" anchorCtr="0"/>
          <a:lstStyle/>
          <a:p>
            <a:r>
              <a:rPr lang="en-US" altLang="zh-CN" dirty="0"/>
              <a:t>Your Instructor Introduction</a:t>
            </a:r>
          </a:p>
        </p:txBody>
      </p:sp>
      <p:sp>
        <p:nvSpPr>
          <p:cNvPr id="5" name="Rectangle 1"/>
          <p:cNvSpPr>
            <a:spLocks noChangeArrowheads="1"/>
          </p:cNvSpPr>
          <p:nvPr/>
        </p:nvSpPr>
        <p:spPr bwMode="auto">
          <a:xfrm>
            <a:off x="0" y="614363"/>
            <a:ext cx="138113" cy="485775"/>
          </a:xfrm>
          <a:prstGeom prst="rect">
            <a:avLst/>
          </a:prstGeom>
          <a:noFill/>
          <a:ln>
            <a:noFill/>
          </a:ln>
          <a:effectLst/>
        </p:spPr>
        <p:txBody>
          <a:bodyPr wrap="none" lIns="68580" tIns="34290" rIns="68580" bIns="34290" anchor="ctr">
            <a:spAutoFit/>
          </a:bodyPr>
          <a:lstStyle/>
          <a:p>
            <a:pPr marL="0" marR="0" lvl="0" indent="0" algn="l" defTabSz="685800" rtl="0" eaLnBrk="0" fontAlgn="base" latinLnBrk="0" hangingPunct="0">
              <a:lnSpc>
                <a:spcPct val="100000"/>
              </a:lnSpc>
              <a:spcBef>
                <a:spcPct val="0"/>
              </a:spcBef>
              <a:spcAft>
                <a:spcPct val="0"/>
              </a:spcAft>
              <a:buClrTx/>
              <a:buSzTx/>
              <a:buFontTx/>
              <a:buNone/>
              <a:defRPr/>
            </a:pPr>
            <a:br>
              <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br>
            <a:endPar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 name="Slide Number Placeholder 1">
            <a:extLst>
              <a:ext uri="{FF2B5EF4-FFF2-40B4-BE49-F238E27FC236}">
                <a16:creationId xmlns:a16="http://schemas.microsoft.com/office/drawing/2014/main" id="{CD10CFBD-6719-E2AA-8764-919B5EB20F33}"/>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2</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ln/>
        </p:spPr>
        <p:txBody>
          <a:bodyPr vert="horz" wrap="square" lIns="91440" tIns="45720" rIns="91440" bIns="45720" anchor="b" anchorCtr="0"/>
          <a:lstStyle/>
          <a:p>
            <a:r>
              <a:rPr lang="en-US" altLang="en-US" dirty="0"/>
              <a:t>Impact of Databases and Database Technology</a:t>
            </a:r>
          </a:p>
        </p:txBody>
      </p:sp>
      <p:sp>
        <p:nvSpPr>
          <p:cNvPr id="23555" name="Content Placeholder 2"/>
          <p:cNvSpPr>
            <a:spLocks noGrp="1"/>
          </p:cNvSpPr>
          <p:nvPr>
            <p:ph idx="1"/>
          </p:nvPr>
        </p:nvSpPr>
        <p:spPr>
          <a:ln/>
        </p:spPr>
        <p:txBody>
          <a:bodyPr vert="horz" wrap="square" lIns="91440" tIns="45720" rIns="0" bIns="45720" anchor="t" anchorCtr="0"/>
          <a:lstStyle/>
          <a:p>
            <a:pPr algn="just"/>
            <a:r>
              <a:rPr lang="en-US" altLang="en-US" sz="3200" dirty="0"/>
              <a:t>Businesses: </a:t>
            </a:r>
            <a:r>
              <a:rPr lang="en-US" altLang="en-US" sz="3200" dirty="0">
                <a:solidFill>
                  <a:srgbClr val="800000"/>
                </a:solidFill>
              </a:rPr>
              <a:t>Banking, Insurance, Retail, Transportation, Healthcare, Manufacturing</a:t>
            </a:r>
          </a:p>
          <a:p>
            <a:pPr algn="just"/>
            <a:r>
              <a:rPr lang="en-US" altLang="en-US" sz="3200" dirty="0"/>
              <a:t>Service Industries: </a:t>
            </a:r>
            <a:r>
              <a:rPr lang="en-US" altLang="en-US" sz="3200" dirty="0">
                <a:solidFill>
                  <a:srgbClr val="800000"/>
                </a:solidFill>
              </a:rPr>
              <a:t>Financial, Real-estate, Legal, Electronic Commerce, Small businesses</a:t>
            </a:r>
          </a:p>
          <a:p>
            <a:pPr algn="just"/>
            <a:r>
              <a:rPr lang="en-US" altLang="en-US" sz="3200" dirty="0"/>
              <a:t>Education : </a:t>
            </a:r>
            <a:r>
              <a:rPr lang="en-US" altLang="en-US" sz="3200" dirty="0">
                <a:solidFill>
                  <a:srgbClr val="800000"/>
                </a:solidFill>
              </a:rPr>
              <a:t>Resources for content and Delivery</a:t>
            </a:r>
          </a:p>
          <a:p>
            <a:pPr algn="just"/>
            <a:r>
              <a:rPr lang="en-US" altLang="en-US" sz="3200" dirty="0"/>
              <a:t>More recently: </a:t>
            </a:r>
            <a:r>
              <a:rPr lang="en-US" altLang="en-US" sz="3200" dirty="0">
                <a:solidFill>
                  <a:srgbClr val="800000"/>
                </a:solidFill>
              </a:rPr>
              <a:t>Social Networks, Environmental and Scientific Applications, Medicine and Genetics</a:t>
            </a:r>
          </a:p>
          <a:p>
            <a:pPr algn="just"/>
            <a:r>
              <a:rPr lang="en-US" altLang="en-US" sz="3200" dirty="0"/>
              <a:t>Personalized Applications: </a:t>
            </a:r>
            <a:r>
              <a:rPr lang="en-US" altLang="en-US" sz="3200" dirty="0">
                <a:solidFill>
                  <a:srgbClr val="800000"/>
                </a:solidFill>
              </a:rPr>
              <a:t>based on smart mobile devices</a:t>
            </a:r>
          </a:p>
          <a:p>
            <a:pPr algn="just"/>
            <a:endParaRPr lang="en-US" altLang="en-US" sz="3200" dirty="0"/>
          </a:p>
        </p:txBody>
      </p:sp>
      <p:sp>
        <p:nvSpPr>
          <p:cNvPr id="23556"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20</a:t>
            </a:fld>
            <a:endParaRPr lang="en-US" altLang="en-US" sz="1400" b="1" dirty="0">
              <a:solidFill>
                <a:srgbClr val="990033"/>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p:cNvSpPr>
          <p:nvPr>
            <p:ph type="title"/>
          </p:nvPr>
        </p:nvSpPr>
        <p:spPr>
          <a:xfrm>
            <a:off x="228600" y="228600"/>
            <a:ext cx="7796213" cy="611188"/>
          </a:xfrm>
          <a:ln/>
        </p:spPr>
        <p:txBody>
          <a:bodyPr vert="horz" wrap="square" lIns="91440" tIns="45720" rIns="91440" bIns="45720" anchor="b" anchorCtr="0"/>
          <a:lstStyle/>
          <a:p>
            <a:pPr eaLnBrk="1" hangingPunct="1"/>
            <a:r>
              <a:rPr lang="en-US" altLang="en-US" sz="3200" dirty="0"/>
              <a:t>Simplified database system environment</a:t>
            </a:r>
          </a:p>
        </p:txBody>
      </p:sp>
      <p:pic>
        <p:nvPicPr>
          <p:cNvPr id="3" name="Picture 2">
            <a:extLst>
              <a:ext uri="{FF2B5EF4-FFF2-40B4-BE49-F238E27FC236}">
                <a16:creationId xmlns:a16="http://schemas.microsoft.com/office/drawing/2014/main" id="{1C179915-DAB5-636E-7481-35706A361763}"/>
              </a:ext>
            </a:extLst>
          </p:cNvPr>
          <p:cNvPicPr>
            <a:picLocks noChangeAspect="1"/>
          </p:cNvPicPr>
          <p:nvPr/>
        </p:nvPicPr>
        <p:blipFill>
          <a:blip r:embed="rId2"/>
          <a:stretch>
            <a:fillRect/>
          </a:stretch>
        </p:blipFill>
        <p:spPr>
          <a:xfrm>
            <a:off x="457200" y="824760"/>
            <a:ext cx="7999128" cy="6033240"/>
          </a:xfrm>
          <a:prstGeom prst="rect">
            <a:avLst/>
          </a:prstGeom>
        </p:spPr>
      </p:pic>
      <p:sp>
        <p:nvSpPr>
          <p:cNvPr id="2" name="Slide Number Placeholder 1">
            <a:extLst>
              <a:ext uri="{FF2B5EF4-FFF2-40B4-BE49-F238E27FC236}">
                <a16:creationId xmlns:a16="http://schemas.microsoft.com/office/drawing/2014/main" id="{E18D3E48-38E9-1F62-3E87-C2983E059447}"/>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21</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22</a:t>
            </a:fld>
            <a:endParaRPr lang="en-US" altLang="en-US" sz="1400" b="1" dirty="0">
              <a:solidFill>
                <a:srgbClr val="990033"/>
              </a:solidFill>
            </a:endParaRPr>
          </a:p>
        </p:txBody>
      </p:sp>
      <p:sp>
        <p:nvSpPr>
          <p:cNvPr id="25603" name="Rectangle 4"/>
          <p:cNvSpPr>
            <a:spLocks noGrp="1"/>
          </p:cNvSpPr>
          <p:nvPr>
            <p:ph type="title"/>
          </p:nvPr>
        </p:nvSpPr>
        <p:spPr>
          <a:ln/>
        </p:spPr>
        <p:txBody>
          <a:bodyPr vert="horz" wrap="square" lIns="91440" tIns="45720" rIns="91440" bIns="45720" anchor="b" anchorCtr="0"/>
          <a:lstStyle/>
          <a:p>
            <a:pPr eaLnBrk="1" hangingPunct="1"/>
            <a:r>
              <a:rPr lang="en-US" altLang="en-US" dirty="0"/>
              <a:t>Typical DBMS Functionality</a:t>
            </a:r>
          </a:p>
        </p:txBody>
      </p:sp>
      <p:sp>
        <p:nvSpPr>
          <p:cNvPr id="25604" name="Rectangle 5"/>
          <p:cNvSpPr>
            <a:spLocks noGrp="1"/>
          </p:cNvSpPr>
          <p:nvPr>
            <p:ph idx="1"/>
          </p:nvPr>
        </p:nvSpPr>
        <p:spPr>
          <a:ln/>
        </p:spPr>
        <p:txBody>
          <a:bodyPr vert="horz" wrap="square" lIns="91440" tIns="45720" rIns="0" bIns="45720" anchor="t" anchorCtr="0"/>
          <a:lstStyle/>
          <a:p>
            <a:pPr algn="just" eaLnBrk="1" hangingPunct="1"/>
            <a:r>
              <a:rPr lang="en-US" altLang="en-US" sz="2400" i="1" dirty="0"/>
              <a:t>Define</a:t>
            </a:r>
            <a:r>
              <a:rPr lang="en-US" altLang="en-US" sz="2400" dirty="0"/>
              <a:t> a particular database in terms of its data types, structures, and constraints</a:t>
            </a:r>
          </a:p>
          <a:p>
            <a:pPr algn="just" eaLnBrk="1" hangingPunct="1"/>
            <a:r>
              <a:rPr lang="en-US" altLang="en-US" sz="2400" i="1" dirty="0"/>
              <a:t>Construct</a:t>
            </a:r>
            <a:r>
              <a:rPr lang="en-US" altLang="en-US" sz="2400" dirty="0"/>
              <a:t> or Load the initial database contents on a secondary storage medium</a:t>
            </a:r>
          </a:p>
          <a:p>
            <a:pPr algn="just" eaLnBrk="1" hangingPunct="1"/>
            <a:r>
              <a:rPr lang="en-US" altLang="en-US" sz="2400" i="1" dirty="0"/>
              <a:t>Manipulating</a:t>
            </a:r>
            <a:r>
              <a:rPr lang="en-US" altLang="en-US" sz="2400" dirty="0"/>
              <a:t> the database:</a:t>
            </a:r>
          </a:p>
          <a:p>
            <a:pPr lvl="1" algn="just" eaLnBrk="1" hangingPunct="1"/>
            <a:r>
              <a:rPr lang="en-US" altLang="en-US" sz="2200" dirty="0"/>
              <a:t>Retrieval: Querying, generating reports</a:t>
            </a:r>
          </a:p>
          <a:p>
            <a:pPr lvl="1" algn="just" eaLnBrk="1" hangingPunct="1"/>
            <a:r>
              <a:rPr lang="en-US" altLang="en-US" sz="2200" dirty="0"/>
              <a:t>Modification: Insertions, deletions and updates to its content</a:t>
            </a:r>
          </a:p>
          <a:p>
            <a:pPr lvl="1" algn="just" eaLnBrk="1" hangingPunct="1"/>
            <a:r>
              <a:rPr lang="en-US" altLang="en-US" sz="2200" dirty="0"/>
              <a:t>Accessing the database through Web applications</a:t>
            </a:r>
          </a:p>
          <a:p>
            <a:pPr algn="just" eaLnBrk="1" hangingPunct="1"/>
            <a:r>
              <a:rPr lang="en-US" altLang="en-US" sz="2400" i="1" dirty="0"/>
              <a:t>Processing</a:t>
            </a:r>
            <a:r>
              <a:rPr lang="en-US" altLang="en-US" sz="2400" dirty="0"/>
              <a:t> and </a:t>
            </a:r>
            <a:r>
              <a:rPr lang="en-US" altLang="en-US" sz="2400" i="1" dirty="0"/>
              <a:t>Sharing</a:t>
            </a:r>
            <a:r>
              <a:rPr lang="en-US" altLang="en-US" sz="2400" dirty="0"/>
              <a:t> by a set of concurrent users and application programs – yet, keeping all data valid and consistent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ln/>
        </p:spPr>
        <p:txBody>
          <a:bodyPr vert="horz" wrap="square" lIns="91440" tIns="45720" rIns="91440" bIns="45720" anchor="b" anchorCtr="0"/>
          <a:lstStyle/>
          <a:p>
            <a:r>
              <a:rPr lang="en-US" altLang="en-US" dirty="0"/>
              <a:t>Application Activities Against a Database</a:t>
            </a:r>
          </a:p>
        </p:txBody>
      </p:sp>
      <p:sp>
        <p:nvSpPr>
          <p:cNvPr id="27651" name="Content Placeholder 2"/>
          <p:cNvSpPr>
            <a:spLocks noGrp="1"/>
          </p:cNvSpPr>
          <p:nvPr>
            <p:ph idx="1"/>
          </p:nvPr>
        </p:nvSpPr>
        <p:spPr>
          <a:ln/>
        </p:spPr>
        <p:txBody>
          <a:bodyPr vert="horz" wrap="square" lIns="91440" tIns="45720" rIns="0" bIns="45720" anchor="t" anchorCtr="0"/>
          <a:lstStyle/>
          <a:p>
            <a:r>
              <a:rPr lang="en-US" altLang="en-US" dirty="0"/>
              <a:t>Applications interact with a database by generating</a:t>
            </a:r>
          </a:p>
          <a:p>
            <a:pPr>
              <a:buNone/>
            </a:pPr>
            <a:r>
              <a:rPr lang="en-US" altLang="en-US" dirty="0"/>
              <a:t>- Queries: </a:t>
            </a:r>
            <a:r>
              <a:rPr lang="en-US" altLang="en-US" dirty="0">
                <a:solidFill>
                  <a:srgbClr val="800000"/>
                </a:solidFill>
              </a:rPr>
              <a:t>that access different parts of data and formulate the result of a request</a:t>
            </a:r>
          </a:p>
          <a:p>
            <a:pPr>
              <a:buNone/>
            </a:pPr>
            <a:r>
              <a:rPr lang="en-US" altLang="en-US" dirty="0"/>
              <a:t>- Transactions: </a:t>
            </a:r>
            <a:r>
              <a:rPr lang="en-US" altLang="en-US" dirty="0">
                <a:solidFill>
                  <a:srgbClr val="800000"/>
                </a:solidFill>
              </a:rPr>
              <a:t>that may read some data and “update” certain values or generate new data and store that in the database</a:t>
            </a:r>
          </a:p>
          <a:p>
            <a:r>
              <a:rPr lang="en-US" altLang="en-US" dirty="0"/>
              <a:t>Applications must not allow unauthorized users to access data</a:t>
            </a:r>
          </a:p>
          <a:p>
            <a:r>
              <a:rPr lang="en-US" altLang="en-US" dirty="0"/>
              <a:t>Applications must keep up with changing user requirements against the database</a:t>
            </a:r>
          </a:p>
          <a:p>
            <a:pPr>
              <a:buNone/>
            </a:pPr>
            <a:endParaRPr lang="en-US" altLang="en-US" dirty="0"/>
          </a:p>
        </p:txBody>
      </p:sp>
      <p:sp>
        <p:nvSpPr>
          <p:cNvPr id="2765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23</a:t>
            </a:fld>
            <a:endParaRPr lang="en-US" altLang="en-US" sz="1400" b="1" dirty="0">
              <a:solidFill>
                <a:srgbClr val="990033"/>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24</a:t>
            </a:fld>
            <a:endParaRPr lang="en-US" altLang="en-US" sz="1400" b="1" dirty="0">
              <a:solidFill>
                <a:srgbClr val="990033"/>
              </a:solidFill>
            </a:endParaRPr>
          </a:p>
        </p:txBody>
      </p:sp>
      <p:sp>
        <p:nvSpPr>
          <p:cNvPr id="28675" name="Rectangle 4"/>
          <p:cNvSpPr>
            <a:spLocks noGrp="1"/>
          </p:cNvSpPr>
          <p:nvPr>
            <p:ph type="title"/>
          </p:nvPr>
        </p:nvSpPr>
        <p:spPr>
          <a:ln/>
        </p:spPr>
        <p:txBody>
          <a:bodyPr vert="horz" wrap="square" lIns="91440" tIns="45720" rIns="91440" bIns="45720" anchor="b" anchorCtr="0"/>
          <a:lstStyle/>
          <a:p>
            <a:pPr eaLnBrk="1" hangingPunct="1"/>
            <a:r>
              <a:rPr lang="en-US" altLang="en-US" dirty="0"/>
              <a:t>Additional DBMS Functionality</a:t>
            </a:r>
          </a:p>
        </p:txBody>
      </p:sp>
      <p:sp>
        <p:nvSpPr>
          <p:cNvPr id="28676" name="Rectangle 5"/>
          <p:cNvSpPr>
            <a:spLocks noGrp="1"/>
          </p:cNvSpPr>
          <p:nvPr>
            <p:ph idx="1"/>
          </p:nvPr>
        </p:nvSpPr>
        <p:spPr>
          <a:ln/>
        </p:spPr>
        <p:txBody>
          <a:bodyPr vert="horz" wrap="square" lIns="91440" tIns="45720" rIns="0" bIns="45720" anchor="t" anchorCtr="0"/>
          <a:lstStyle/>
          <a:p>
            <a:pPr eaLnBrk="1" hangingPunct="1"/>
            <a:r>
              <a:rPr lang="en-US" altLang="en-US" dirty="0"/>
              <a:t>DBMS may additionally provide:</a:t>
            </a:r>
          </a:p>
          <a:p>
            <a:pPr lvl="1" eaLnBrk="1" hangingPunct="1"/>
            <a:r>
              <a:rPr lang="en-US" altLang="en-US" dirty="0"/>
              <a:t>Protection or Security measures to prevent unauthorized access</a:t>
            </a:r>
          </a:p>
          <a:p>
            <a:pPr lvl="1" eaLnBrk="1" hangingPunct="1"/>
            <a:r>
              <a:rPr lang="en-US" altLang="en-US" dirty="0"/>
              <a:t>“Active” processing to take internal actions on data</a:t>
            </a:r>
          </a:p>
          <a:p>
            <a:pPr lvl="1" eaLnBrk="1" hangingPunct="1"/>
            <a:r>
              <a:rPr lang="en-US" altLang="en-US" dirty="0"/>
              <a:t>Presentation and Visualization of data</a:t>
            </a:r>
          </a:p>
          <a:p>
            <a:pPr lvl="1" eaLnBrk="1" hangingPunct="1"/>
            <a:r>
              <a:rPr lang="en-US" altLang="en-US" dirty="0"/>
              <a:t>Maintenance of the database and associated programs over the lifetime of the database application</a:t>
            </a:r>
          </a:p>
          <a:p>
            <a:pPr lvl="2" eaLnBrk="1" hangingPunct="1"/>
            <a:r>
              <a:rPr lang="en-US" altLang="en-US" dirty="0"/>
              <a:t>Called database, software, and system maintenance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25</a:t>
            </a:fld>
            <a:endParaRPr lang="en-US" altLang="en-US" sz="1400" b="1" dirty="0">
              <a:solidFill>
                <a:srgbClr val="990033"/>
              </a:solidFill>
            </a:endParaRPr>
          </a:p>
        </p:txBody>
      </p:sp>
      <p:sp>
        <p:nvSpPr>
          <p:cNvPr id="30723" name="Rectangle 4"/>
          <p:cNvSpPr>
            <a:spLocks noGrp="1"/>
          </p:cNvSpPr>
          <p:nvPr>
            <p:ph type="title"/>
          </p:nvPr>
        </p:nvSpPr>
        <p:spPr>
          <a:ln/>
        </p:spPr>
        <p:txBody>
          <a:bodyPr vert="horz" wrap="square" lIns="91440" tIns="45720" rIns="91440" bIns="45720" anchor="b" anchorCtr="0"/>
          <a:lstStyle/>
          <a:p>
            <a:pPr eaLnBrk="1" hangingPunct="1"/>
            <a:r>
              <a:rPr lang="en-US" altLang="en-US" dirty="0"/>
              <a:t>Example of a Database</a:t>
            </a:r>
            <a:br>
              <a:rPr lang="en-US" altLang="en-US" dirty="0"/>
            </a:br>
            <a:r>
              <a:rPr lang="en-US" altLang="en-US" dirty="0"/>
              <a:t>(with a Conceptual Data Model)</a:t>
            </a:r>
          </a:p>
        </p:txBody>
      </p:sp>
      <p:sp>
        <p:nvSpPr>
          <p:cNvPr id="30724" name="Rectangle 5"/>
          <p:cNvSpPr>
            <a:spLocks noGrp="1"/>
          </p:cNvSpPr>
          <p:nvPr>
            <p:ph idx="1"/>
          </p:nvPr>
        </p:nvSpPr>
        <p:spPr>
          <a:ln/>
        </p:spPr>
        <p:txBody>
          <a:bodyPr vert="horz" wrap="square" lIns="91440" tIns="45720" rIns="0" bIns="45720" anchor="t" anchorCtr="0"/>
          <a:lstStyle/>
          <a:p>
            <a:pPr eaLnBrk="1" hangingPunct="1"/>
            <a:r>
              <a:rPr lang="en-US" altLang="en-US" b="1" dirty="0"/>
              <a:t>Mini-world for the example:</a:t>
            </a:r>
          </a:p>
          <a:p>
            <a:pPr lvl="1" eaLnBrk="1" hangingPunct="1"/>
            <a:r>
              <a:rPr lang="en-US" altLang="en-US" dirty="0"/>
              <a:t>Part of a UNIVERSITY environment.</a:t>
            </a:r>
          </a:p>
          <a:p>
            <a:pPr eaLnBrk="1" hangingPunct="1"/>
            <a:r>
              <a:rPr lang="en-US" altLang="en-US" b="1" dirty="0"/>
              <a:t>Some mini-world </a:t>
            </a:r>
            <a:r>
              <a:rPr lang="en-US" altLang="en-US" b="1" i="1" dirty="0"/>
              <a:t>entities</a:t>
            </a:r>
            <a:r>
              <a:rPr lang="en-US" altLang="en-US" b="1" dirty="0"/>
              <a:t>:</a:t>
            </a:r>
          </a:p>
          <a:p>
            <a:pPr lvl="1" eaLnBrk="1" hangingPunct="1"/>
            <a:r>
              <a:rPr lang="en-US" altLang="en-US" dirty="0"/>
              <a:t>STUDENTs</a:t>
            </a:r>
          </a:p>
          <a:p>
            <a:pPr lvl="1" eaLnBrk="1" hangingPunct="1"/>
            <a:r>
              <a:rPr lang="en-US" altLang="en-US" dirty="0"/>
              <a:t>COURSEs</a:t>
            </a:r>
          </a:p>
          <a:p>
            <a:pPr lvl="1" eaLnBrk="1" hangingPunct="1"/>
            <a:r>
              <a:rPr lang="en-US" altLang="en-US" dirty="0"/>
              <a:t>SECTIONs (of COURSEs)</a:t>
            </a:r>
          </a:p>
          <a:p>
            <a:pPr lvl="1" eaLnBrk="1" hangingPunct="1"/>
            <a:r>
              <a:rPr lang="en-US" altLang="en-US" dirty="0"/>
              <a:t>(academic) DEPARTMENTs</a:t>
            </a:r>
          </a:p>
          <a:p>
            <a:pPr lvl="1" eaLnBrk="1" hangingPunct="1"/>
            <a:r>
              <a:rPr lang="en-US" altLang="en-US" dirty="0"/>
              <a:t>INSTRUCTORs</a:t>
            </a:r>
          </a:p>
          <a:p>
            <a:pPr eaLnBrk="1" hangingPunct="1"/>
            <a:endParaRPr lang="en-US" altLang="en-US" dirty="0"/>
          </a:p>
          <a:p>
            <a:pPr eaLnBrk="1" hangingPunct="1"/>
            <a:endParaRPr lang="en-US" alt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26</a:t>
            </a:fld>
            <a:endParaRPr lang="en-US" altLang="en-US" sz="1400" b="1" dirty="0">
              <a:solidFill>
                <a:srgbClr val="990033"/>
              </a:solidFill>
            </a:endParaRPr>
          </a:p>
        </p:txBody>
      </p:sp>
      <p:sp>
        <p:nvSpPr>
          <p:cNvPr id="32771" name="Rectangle 4"/>
          <p:cNvSpPr>
            <a:spLocks noGrp="1"/>
          </p:cNvSpPr>
          <p:nvPr>
            <p:ph type="title"/>
          </p:nvPr>
        </p:nvSpPr>
        <p:spPr>
          <a:ln/>
        </p:spPr>
        <p:txBody>
          <a:bodyPr vert="horz" wrap="square" lIns="91440" tIns="45720" rIns="91440" bIns="45720" anchor="b" anchorCtr="0"/>
          <a:lstStyle/>
          <a:p>
            <a:pPr eaLnBrk="1" hangingPunct="1"/>
            <a:r>
              <a:rPr lang="en-US" altLang="en-US" dirty="0"/>
              <a:t>Example of a Database</a:t>
            </a:r>
            <a:br>
              <a:rPr lang="en-US" altLang="en-US" dirty="0"/>
            </a:br>
            <a:r>
              <a:rPr lang="en-US" altLang="en-US" dirty="0"/>
              <a:t>(with a Conceptual Data Model)</a:t>
            </a:r>
          </a:p>
        </p:txBody>
      </p:sp>
      <p:sp>
        <p:nvSpPr>
          <p:cNvPr id="31748"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1"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Some mini-world </a:t>
            </a:r>
            <a:r>
              <a:rPr kumimoji="0" lang="en-US" altLang="en-US" sz="2400" b="1" i="1"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relationships</a:t>
            </a:r>
            <a:r>
              <a:rPr kumimoji="0" lang="en-US" altLang="en-US" sz="2400" b="1"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SECTIONs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are of specific</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COURSEs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STUDENTs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take</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SECTIONs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COURSEs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have  prerequisite</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COURSEs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INSTRUCTORs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teach</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SECTIONs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COURSEs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are offered by</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DEPARTMENTs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STUDENTs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major in</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DEPARTMENTs</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endParaRPr kumimoji="0" lang="en-US" altLang="en-US" sz="24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0" i="0" u="none" strike="noStrike" kern="0" cap="none" spc="0" normalizeH="0" baseline="0" noProof="0" dirty="0">
                <a:ln>
                  <a:noFill/>
                </a:ln>
                <a:solidFill>
                  <a:schemeClr val="tx2"/>
                </a:solidFill>
                <a:effectLst/>
                <a:highlight>
                  <a:srgbClr val="FFFF00"/>
                </a:highlight>
                <a:uLnTx/>
                <a:uFillTx/>
                <a:latin typeface="+mn-lt"/>
                <a:ea typeface="MS PGothic" panose="020B0600070205080204" pitchFamily="34" charset="-128"/>
                <a:cs typeface="+mn-cs"/>
              </a:rPr>
              <a:t>Note: The above entities and relationships are typically expressed in a conceptual data model, such as the ENTITY-RELATIONSHIP data model (see Chapters 3, 4)</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27</a:t>
            </a:fld>
            <a:endParaRPr lang="en-US" altLang="en-US" sz="1400" b="1" dirty="0">
              <a:solidFill>
                <a:srgbClr val="990033"/>
              </a:solidFill>
            </a:endParaRPr>
          </a:p>
        </p:txBody>
      </p:sp>
      <p:sp>
        <p:nvSpPr>
          <p:cNvPr id="34819" name="Rectangle 2"/>
          <p:cNvSpPr>
            <a:spLocks noGrp="1"/>
          </p:cNvSpPr>
          <p:nvPr>
            <p:ph type="title"/>
          </p:nvPr>
        </p:nvSpPr>
        <p:spPr>
          <a:xfrm>
            <a:off x="246063" y="150813"/>
            <a:ext cx="7796212" cy="611187"/>
          </a:xfrm>
          <a:ln/>
        </p:spPr>
        <p:txBody>
          <a:bodyPr vert="horz" wrap="square" lIns="91440" tIns="45720" rIns="91440" bIns="45720" anchor="b" anchorCtr="0"/>
          <a:lstStyle/>
          <a:p>
            <a:pPr eaLnBrk="1" hangingPunct="1"/>
            <a:r>
              <a:rPr lang="en-US" altLang="en-US" dirty="0"/>
              <a:t>Example of a simple database</a:t>
            </a:r>
          </a:p>
        </p:txBody>
      </p:sp>
      <p:pic>
        <p:nvPicPr>
          <p:cNvPr id="34820" name="Picture 4" descr="fig01_02"/>
          <p:cNvPicPr>
            <a:picLocks noChangeAspect="1"/>
          </p:cNvPicPr>
          <p:nvPr/>
        </p:nvPicPr>
        <p:blipFill>
          <a:blip r:embed="rId2"/>
          <a:srcRect b="23030"/>
          <a:stretch>
            <a:fillRect/>
          </a:stretch>
        </p:blipFill>
        <p:spPr>
          <a:xfrm>
            <a:off x="1125538" y="1820863"/>
            <a:ext cx="6037262" cy="4038600"/>
          </a:xfrm>
          <a:prstGeom prst="rect">
            <a:avLst/>
          </a:prstGeom>
          <a:noFill/>
          <a:ln w="9525">
            <a:noFill/>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28</a:t>
            </a:fld>
            <a:endParaRPr lang="en-US" altLang="en-US" sz="1400" b="1" dirty="0">
              <a:solidFill>
                <a:srgbClr val="990033"/>
              </a:solidFill>
            </a:endParaRPr>
          </a:p>
        </p:txBody>
      </p:sp>
      <p:sp>
        <p:nvSpPr>
          <p:cNvPr id="35843" name="Rectangle 4"/>
          <p:cNvSpPr>
            <a:spLocks noGrp="1"/>
          </p:cNvSpPr>
          <p:nvPr>
            <p:ph type="title"/>
          </p:nvPr>
        </p:nvSpPr>
        <p:spPr>
          <a:ln/>
        </p:spPr>
        <p:txBody>
          <a:bodyPr vert="horz" wrap="square" lIns="91440" tIns="45720" rIns="91440" bIns="45720" anchor="b" anchorCtr="0"/>
          <a:lstStyle/>
          <a:p>
            <a:pPr eaLnBrk="1" hangingPunct="1"/>
            <a:r>
              <a:rPr lang="en-US" altLang="en-US" dirty="0"/>
              <a:t>Main Characteristics of the Database Approach</a:t>
            </a:r>
          </a:p>
        </p:txBody>
      </p:sp>
      <p:sp>
        <p:nvSpPr>
          <p:cNvPr id="14340" name="Rectangle 5"/>
          <p:cNvSpPr>
            <a:spLocks noGrp="1" noChangeArrowheads="1"/>
          </p:cNvSpPr>
          <p:nvPr>
            <p:ph idx="1"/>
          </p:nvPr>
        </p:nvSpPr>
        <p:spPr>
          <a:xfrm>
            <a:off x="239713" y="1813070"/>
            <a:ext cx="8294688" cy="4572000"/>
          </a:xfrm>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1" i="0" u="none" strike="noStrike" kern="0" cap="none" spc="0" normalizeH="0" baseline="0" noProof="0" dirty="0">
                <a:ln>
                  <a:noFill/>
                </a:ln>
                <a:solidFill>
                  <a:schemeClr val="tx2"/>
                </a:solidFill>
                <a:effectLst/>
                <a:uLnTx/>
                <a:uFillTx/>
                <a:latin typeface="+mn-lt"/>
                <a:ea typeface="+mn-ea"/>
                <a:cs typeface="+mn-cs"/>
              </a:rPr>
              <a:t>Self-describing nature of a database system:</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 DBMS </a:t>
            </a:r>
            <a:r>
              <a:rPr kumimoji="0" lang="en-US" altLang="en-US" sz="2200" b="1" i="0" u="none" strike="noStrike" kern="0" cap="none" spc="0" normalizeH="0" baseline="0" noProof="0" dirty="0">
                <a:ln>
                  <a:noFill/>
                </a:ln>
                <a:solidFill>
                  <a:srgbClr val="800000"/>
                </a:solidFill>
                <a:effectLst/>
                <a:uLnTx/>
                <a:uFillTx/>
                <a:latin typeface="+mn-lt"/>
                <a:ea typeface="MS PGothic" panose="020B0600070205080204" pitchFamily="34" charset="-128"/>
              </a:rPr>
              <a:t>catalog</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stores the description of a particular database (e.g. data structures, types, and constraints)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The description is called </a:t>
            </a:r>
            <a:r>
              <a:rPr kumimoji="0" lang="en-US" altLang="en-US" sz="2200" b="1" i="0" u="none" strike="noStrike" kern="0" cap="none" spc="0" normalizeH="0" baseline="0" noProof="0" dirty="0">
                <a:ln>
                  <a:noFill/>
                </a:ln>
                <a:solidFill>
                  <a:srgbClr val="800000"/>
                </a:solidFill>
                <a:effectLst/>
                <a:uLnTx/>
                <a:uFillTx/>
                <a:latin typeface="+mn-lt"/>
                <a:ea typeface="MS PGothic" panose="020B0600070205080204" pitchFamily="34" charset="-128"/>
              </a:rPr>
              <a:t>meta-data*</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This allows the DBMS software to work with different database applications.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29</a:t>
            </a:fld>
            <a:endParaRPr lang="en-US" altLang="en-US" sz="1400" b="1" dirty="0">
              <a:solidFill>
                <a:srgbClr val="990033"/>
              </a:solidFill>
            </a:endParaRPr>
          </a:p>
        </p:txBody>
      </p:sp>
      <p:sp>
        <p:nvSpPr>
          <p:cNvPr id="35843" name="Rectangle 4"/>
          <p:cNvSpPr>
            <a:spLocks noGrp="1"/>
          </p:cNvSpPr>
          <p:nvPr>
            <p:ph type="title"/>
          </p:nvPr>
        </p:nvSpPr>
        <p:spPr>
          <a:ln/>
        </p:spPr>
        <p:txBody>
          <a:bodyPr vert="horz" wrap="square" lIns="91440" tIns="45720" rIns="91440" bIns="45720" anchor="b" anchorCtr="0"/>
          <a:lstStyle/>
          <a:p>
            <a:pPr eaLnBrk="1" hangingPunct="1"/>
            <a:r>
              <a:rPr lang="en-US" altLang="en-US" dirty="0"/>
              <a:t>Main Characteristics of the Database Approach</a:t>
            </a:r>
          </a:p>
        </p:txBody>
      </p:sp>
      <p:sp>
        <p:nvSpPr>
          <p:cNvPr id="14340" name="Rectangle 5"/>
          <p:cNvSpPr>
            <a:spLocks noGrp="1" noChangeArrowheads="1"/>
          </p:cNvSpPr>
          <p:nvPr>
            <p:ph idx="1"/>
          </p:nvPr>
        </p:nvSpPr>
        <p:spPr>
          <a:xfrm>
            <a:off x="239713" y="1813070"/>
            <a:ext cx="8294688" cy="4572000"/>
          </a:xfrm>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1" i="0" u="none" strike="noStrike" kern="0" cap="none" spc="0" normalizeH="0" baseline="0" noProof="0" dirty="0">
                <a:ln>
                  <a:noFill/>
                </a:ln>
                <a:solidFill>
                  <a:schemeClr val="tx2"/>
                </a:solidFill>
                <a:effectLst/>
                <a:uLnTx/>
                <a:uFillTx/>
                <a:latin typeface="+mn-lt"/>
                <a:ea typeface="+mn-ea"/>
                <a:cs typeface="+mn-cs"/>
              </a:rPr>
              <a:t>Insulation between programs and data:</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Called </a:t>
            </a:r>
            <a:r>
              <a:rPr kumimoji="0" lang="en-US" altLang="en-US" sz="2200" b="1" i="0" u="none" strike="noStrike" kern="0" cap="none" spc="0" normalizeH="0" baseline="0" noProof="0" dirty="0">
                <a:ln>
                  <a:noFill/>
                </a:ln>
                <a:solidFill>
                  <a:srgbClr val="800000"/>
                </a:solidFill>
                <a:effectLst/>
                <a:uLnTx/>
                <a:uFillTx/>
                <a:latin typeface="+mn-lt"/>
                <a:ea typeface="MS PGothic" panose="020B0600070205080204" pitchFamily="34" charset="-128"/>
              </a:rPr>
              <a:t>program-data independence</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Allows changing data structures and storage organization without having to change the DBMS access programs.</a:t>
            </a:r>
          </a:p>
          <a:p>
            <a:pPr marL="457200" marR="0" lvl="1" indent="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None/>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t>
            </a:r>
          </a:p>
          <a:p>
            <a:pPr marL="457200" marR="0" lvl="1" indent="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None/>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Some newer systems such as a few NOSQL systems need no meta-data: they store the data definition within its structure making it self describing</a:t>
            </a:r>
          </a:p>
        </p:txBody>
      </p:sp>
    </p:spTree>
    <p:extLst>
      <p:ext uri="{BB962C8B-B14F-4D97-AF65-F5344CB8AC3E}">
        <p14:creationId xmlns:p14="http://schemas.microsoft.com/office/powerpoint/2010/main" val="116874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ln/>
        </p:spPr>
        <p:txBody>
          <a:bodyPr vert="horz" wrap="square" lIns="91440" tIns="45720" rIns="91440" bIns="45720" anchor="b" anchorCtr="0"/>
          <a:lstStyle/>
          <a:p>
            <a:r>
              <a:rPr lang="en-US" altLang="zh-CN" dirty="0"/>
              <a:t>Rules for class</a:t>
            </a:r>
          </a:p>
        </p:txBody>
      </p:sp>
      <p:sp>
        <p:nvSpPr>
          <p:cNvPr id="5" name="Rectangle 1"/>
          <p:cNvSpPr>
            <a:spLocks noChangeArrowheads="1"/>
          </p:cNvSpPr>
          <p:nvPr/>
        </p:nvSpPr>
        <p:spPr bwMode="auto">
          <a:xfrm>
            <a:off x="0" y="614363"/>
            <a:ext cx="138113" cy="485775"/>
          </a:xfrm>
          <a:prstGeom prst="rect">
            <a:avLst/>
          </a:prstGeom>
          <a:noFill/>
          <a:ln>
            <a:noFill/>
          </a:ln>
          <a:effectLst/>
        </p:spPr>
        <p:txBody>
          <a:bodyPr wrap="none" lIns="68580" tIns="34290" rIns="68580" bIns="34290" anchor="ctr">
            <a:spAutoFit/>
          </a:bodyPr>
          <a:lstStyle/>
          <a:p>
            <a:pPr marL="0" marR="0" lvl="0" indent="0" algn="l" defTabSz="685800" rtl="0" eaLnBrk="0" fontAlgn="base" latinLnBrk="0" hangingPunct="0">
              <a:lnSpc>
                <a:spcPct val="100000"/>
              </a:lnSpc>
              <a:spcBef>
                <a:spcPct val="0"/>
              </a:spcBef>
              <a:spcAft>
                <a:spcPct val="0"/>
              </a:spcAft>
              <a:buClrTx/>
              <a:buSzTx/>
              <a:buFontTx/>
              <a:buNone/>
              <a:defRPr/>
            </a:pPr>
            <a:br>
              <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br>
            <a:endPar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 name="Rectangle 2">
            <a:extLst>
              <a:ext uri="{FF2B5EF4-FFF2-40B4-BE49-F238E27FC236}">
                <a16:creationId xmlns:a16="http://schemas.microsoft.com/office/drawing/2014/main" id="{F799B134-6BF2-E7F7-B864-71F0AFCF0B34}"/>
              </a:ext>
            </a:extLst>
          </p:cNvPr>
          <p:cNvSpPr>
            <a:spLocks noChangeArrowheads="1"/>
          </p:cNvSpPr>
          <p:nvPr/>
        </p:nvSpPr>
        <p:spPr bwMode="auto">
          <a:xfrm>
            <a:off x="228600" y="1672008"/>
            <a:ext cx="8493701"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800" b="0" i="0" u="none" strike="noStrike" cap="none" normalizeH="0" baseline="0" dirty="0">
                <a:ln>
                  <a:noFill/>
                </a:ln>
                <a:solidFill>
                  <a:schemeClr val="tx1"/>
                </a:solidFill>
                <a:effectLst/>
                <a:latin typeface="Arial" panose="020B0604020202020204" pitchFamily="34" charset="0"/>
              </a:rPr>
              <a:t>Everyone is responsible for maintaining class discipline.</a:t>
            </a:r>
            <a:endParaRPr kumimoji="0" lang="en-US" altLang="zh-CN" sz="2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800" b="0" i="0" u="none" strike="noStrike" cap="none" normalizeH="0" baseline="0" dirty="0">
                <a:ln>
                  <a:noFill/>
                </a:ln>
                <a:solidFill>
                  <a:schemeClr val="tx1"/>
                </a:solidFill>
                <a:effectLst/>
                <a:latin typeface="Arial" panose="020B0604020202020204" pitchFamily="34" charset="0"/>
              </a:rPr>
              <a:t>The use of mobile phones </a:t>
            </a:r>
            <a:r>
              <a:rPr kumimoji="0" lang="zh-CN" altLang="en-US" sz="2800" b="0" i="0" u="none" strike="noStrike" cap="none" normalizeH="0" baseline="0" dirty="0">
                <a:ln>
                  <a:noFill/>
                </a:ln>
                <a:solidFill>
                  <a:schemeClr val="tx1"/>
                </a:solidFill>
                <a:effectLst/>
                <a:latin typeface="Arial" panose="020B0604020202020204" pitchFamily="34" charset="0"/>
              </a:rPr>
              <a:t>📱</a:t>
            </a:r>
            <a:r>
              <a:rPr kumimoji="0" lang="en-US" altLang="zh-CN" sz="2800" b="0" i="0" u="none" strike="noStrike" cap="none" normalizeH="0" baseline="0" dirty="0">
                <a:ln>
                  <a:noFill/>
                </a:ln>
                <a:solidFill>
                  <a:schemeClr val="tx1"/>
                </a:solidFill>
                <a:effectLst/>
                <a:latin typeface="Arial" panose="020B0604020202020204" pitchFamily="34" charset="0"/>
              </a:rPr>
              <a:t> </a:t>
            </a:r>
            <a:r>
              <a:rPr kumimoji="0" lang="zh-CN" altLang="zh-CN" sz="2800" b="0" i="0" u="none" strike="noStrike" cap="none" normalizeH="0" baseline="0" dirty="0">
                <a:ln>
                  <a:noFill/>
                </a:ln>
                <a:solidFill>
                  <a:schemeClr val="tx1"/>
                </a:solidFill>
                <a:effectLst/>
                <a:latin typeface="Arial" panose="020B0604020202020204" pitchFamily="34" charset="0"/>
              </a:rPr>
              <a:t>is strictly prohibited. If you have an urgent matter, please leave the classroom to handle it. </a:t>
            </a:r>
            <a:endParaRPr kumimoji="0" lang="en-US" altLang="zh-CN" sz="2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800" b="0" i="0" u="none" strike="noStrike" cap="none" normalizeH="0" baseline="0" dirty="0">
                <a:ln>
                  <a:noFill/>
                </a:ln>
                <a:solidFill>
                  <a:schemeClr val="tx1"/>
                </a:solidFill>
                <a:effectLst/>
                <a:latin typeface="Arial" panose="020B0604020202020204" pitchFamily="34" charset="0"/>
              </a:rPr>
              <a:t>Arriving more than </a:t>
            </a:r>
            <a:r>
              <a:rPr kumimoji="0" lang="zh-CN" altLang="zh-CN" sz="2800" b="1" i="0" u="none" strike="noStrike" cap="none" normalizeH="0" baseline="0" dirty="0">
                <a:ln>
                  <a:noFill/>
                </a:ln>
                <a:solidFill>
                  <a:schemeClr val="tx1"/>
                </a:solidFill>
                <a:effectLst/>
                <a:latin typeface="Arial" panose="020B0604020202020204" pitchFamily="34" charset="0"/>
              </a:rPr>
              <a:t>15 minutes late </a:t>
            </a:r>
            <a:r>
              <a:rPr kumimoji="0" lang="zh-CN" altLang="zh-CN" sz="2800" b="0" i="0" u="none" strike="noStrike" cap="none" normalizeH="0" baseline="0" dirty="0">
                <a:ln>
                  <a:noFill/>
                </a:ln>
                <a:solidFill>
                  <a:schemeClr val="tx1"/>
                </a:solidFill>
                <a:effectLst/>
                <a:latin typeface="Arial" panose="020B0604020202020204" pitchFamily="34" charset="0"/>
              </a:rPr>
              <a:t>will be marked as an </a:t>
            </a:r>
            <a:r>
              <a:rPr kumimoji="0" lang="zh-CN" altLang="zh-CN" sz="2800" b="1" i="0" u="none" strike="noStrike" cap="none" normalizeH="0" baseline="0" dirty="0">
                <a:ln>
                  <a:noFill/>
                </a:ln>
                <a:solidFill>
                  <a:schemeClr val="tx1"/>
                </a:solidFill>
                <a:effectLst/>
                <a:latin typeface="Arial" panose="020B0604020202020204" pitchFamily="34" charset="0"/>
              </a:rPr>
              <a:t>absence for that session.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zh-CN" sz="2800" b="0" i="0" u="none" strike="noStrike" cap="none" normalizeH="0" baseline="0" dirty="0">
                <a:ln>
                  <a:noFill/>
                </a:ln>
                <a:solidFill>
                  <a:schemeClr val="tx1"/>
                </a:solidFill>
                <a:effectLst/>
                <a:latin typeface="Arial" panose="020B0604020202020204" pitchFamily="34" charset="0"/>
              </a:rPr>
              <a:t>Cheating during tests is strictly prohibited. If caught, you will receive a score of zero (0) for that test. </a:t>
            </a:r>
            <a:r>
              <a:rPr kumimoji="0" lang="en-US" altLang="zh-CN" sz="2800" b="0" i="0" u="none" strike="noStrike" cap="none" normalizeH="0" baseline="0" dirty="0">
                <a:ln>
                  <a:noFill/>
                </a:ln>
                <a:solidFill>
                  <a:schemeClr val="tx1"/>
                </a:solidFill>
                <a:effectLst/>
                <a:latin typeface="Arial" panose="020B0604020202020204" pitchFamily="34" charset="0"/>
              </a:rPr>
              <a:t>Cross-g</a:t>
            </a:r>
            <a:r>
              <a:rPr kumimoji="0" lang="zh-CN" altLang="zh-CN" sz="2800" b="0" i="0" u="none" strike="noStrike" cap="none" normalizeH="0" baseline="0" dirty="0">
                <a:ln>
                  <a:noFill/>
                </a:ln>
                <a:solidFill>
                  <a:schemeClr val="tx1"/>
                </a:solidFill>
                <a:effectLst/>
                <a:latin typeface="Arial" panose="020B0604020202020204" pitchFamily="34" charset="0"/>
              </a:rPr>
              <a:t>roup discussions are not allowed during group-based tests.</a:t>
            </a:r>
          </a:p>
        </p:txBody>
      </p:sp>
      <p:sp>
        <p:nvSpPr>
          <p:cNvPr id="2" name="Slide Number Placeholder 1">
            <a:extLst>
              <a:ext uri="{FF2B5EF4-FFF2-40B4-BE49-F238E27FC236}">
                <a16:creationId xmlns:a16="http://schemas.microsoft.com/office/drawing/2014/main" id="{24528A19-9BEF-B4C1-CCCD-FD0A6E28D7AD}"/>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3</a:t>
            </a:fld>
            <a:endParaRPr lang="en-US" altLang="en-US" sz="1400" b="1" dirty="0">
              <a:solidFill>
                <a:srgbClr val="990033"/>
              </a:solidFill>
              <a:latin typeface="Arial" panose="020B0604020202020204" pitchFamily="34" charset="0"/>
            </a:endParaRPr>
          </a:p>
        </p:txBody>
      </p:sp>
    </p:spTree>
    <p:extLst>
      <p:ext uri="{BB962C8B-B14F-4D97-AF65-F5344CB8AC3E}">
        <p14:creationId xmlns:p14="http://schemas.microsoft.com/office/powerpoint/2010/main" val="273183250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30</a:t>
            </a:fld>
            <a:endParaRPr lang="en-US" altLang="en-US" sz="1400" b="1" dirty="0">
              <a:solidFill>
                <a:srgbClr val="990033"/>
              </a:solidFill>
            </a:endParaRPr>
          </a:p>
        </p:txBody>
      </p:sp>
      <p:sp>
        <p:nvSpPr>
          <p:cNvPr id="37891" name="Rectangle 2"/>
          <p:cNvSpPr>
            <a:spLocks noGrp="1"/>
          </p:cNvSpPr>
          <p:nvPr>
            <p:ph type="title"/>
          </p:nvPr>
        </p:nvSpPr>
        <p:spPr>
          <a:ln/>
        </p:spPr>
        <p:txBody>
          <a:bodyPr vert="horz" wrap="square" lIns="91440" tIns="45720" rIns="91440" bIns="45720" anchor="b" anchorCtr="0"/>
          <a:lstStyle/>
          <a:p>
            <a:pPr eaLnBrk="1" hangingPunct="1"/>
            <a:r>
              <a:rPr lang="en-US" altLang="en-US" sz="3200" dirty="0"/>
              <a:t>Example of a simplified database catalog</a:t>
            </a:r>
          </a:p>
        </p:txBody>
      </p:sp>
      <p:pic>
        <p:nvPicPr>
          <p:cNvPr id="37892" name="Picture 4" descr="fig01_03"/>
          <p:cNvPicPr>
            <a:picLocks noChangeAspect="1"/>
          </p:cNvPicPr>
          <p:nvPr/>
        </p:nvPicPr>
        <p:blipFill>
          <a:blip r:embed="rId2"/>
          <a:srcRect r="24690"/>
          <a:stretch>
            <a:fillRect/>
          </a:stretch>
        </p:blipFill>
        <p:spPr>
          <a:xfrm>
            <a:off x="1143000" y="1600200"/>
            <a:ext cx="4648200" cy="4951413"/>
          </a:xfrm>
          <a:prstGeom prst="rect">
            <a:avLst/>
          </a:prstGeom>
          <a:noFill/>
          <a:ln w="9525">
            <a:no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31</a:t>
            </a:fld>
            <a:endParaRPr lang="en-US" altLang="en-US" sz="1400" b="1" dirty="0">
              <a:solidFill>
                <a:srgbClr val="990033"/>
              </a:solidFill>
            </a:endParaRPr>
          </a:p>
        </p:txBody>
      </p:sp>
      <p:sp>
        <p:nvSpPr>
          <p:cNvPr id="38915" name="Rectangle 4"/>
          <p:cNvSpPr>
            <a:spLocks noGrp="1"/>
          </p:cNvSpPr>
          <p:nvPr>
            <p:ph type="title"/>
          </p:nvPr>
        </p:nvSpPr>
        <p:spPr>
          <a:ln/>
        </p:spPr>
        <p:txBody>
          <a:bodyPr vert="horz" wrap="square" lIns="91440" tIns="45720" rIns="91440" bIns="45720" anchor="b" anchorCtr="0"/>
          <a:lstStyle/>
          <a:p>
            <a:pPr eaLnBrk="1" hangingPunct="1"/>
            <a:r>
              <a:rPr lang="en-US" altLang="en-US" dirty="0"/>
              <a:t>Main Characteristics of the Database Approach (continued)</a:t>
            </a:r>
          </a:p>
        </p:txBody>
      </p:sp>
      <p:sp>
        <p:nvSpPr>
          <p:cNvPr id="38916" name="Rectangle 5"/>
          <p:cNvSpPr>
            <a:spLocks noGrp="1"/>
          </p:cNvSpPr>
          <p:nvPr>
            <p:ph idx="1"/>
          </p:nvPr>
        </p:nvSpPr>
        <p:spPr>
          <a:ln/>
        </p:spPr>
        <p:txBody>
          <a:bodyPr vert="horz" wrap="square" lIns="91440" tIns="45720" rIns="0" bIns="45720" anchor="t" anchorCtr="0"/>
          <a:lstStyle/>
          <a:p>
            <a:pPr eaLnBrk="1" hangingPunct="1"/>
            <a:r>
              <a:rPr lang="en-US" altLang="en-US" b="1" dirty="0"/>
              <a:t>Data Abstraction: </a:t>
            </a:r>
          </a:p>
          <a:p>
            <a:pPr lvl="1" eaLnBrk="1" hangingPunct="1"/>
            <a:r>
              <a:rPr lang="en-US" altLang="en-US" dirty="0"/>
              <a:t>A </a:t>
            </a:r>
            <a:r>
              <a:rPr lang="en-US" altLang="en-US" b="1" dirty="0"/>
              <a:t>data model</a:t>
            </a:r>
            <a:r>
              <a:rPr lang="en-US" altLang="en-US" dirty="0"/>
              <a:t> is used to hide storage details and present the users with a conceptual view  of the database.</a:t>
            </a:r>
          </a:p>
          <a:p>
            <a:pPr lvl="1" eaLnBrk="1" hangingPunct="1"/>
            <a:r>
              <a:rPr lang="en-US" altLang="en-US" dirty="0"/>
              <a:t>Programs refer to the data model constructs rather than data storage details</a:t>
            </a:r>
          </a:p>
          <a:p>
            <a:pPr eaLnBrk="1" hangingPunct="1"/>
            <a:r>
              <a:rPr lang="en-US" altLang="en-US" b="1" dirty="0"/>
              <a:t>Support of multiple views of the data:</a:t>
            </a:r>
          </a:p>
          <a:p>
            <a:pPr lvl="1" eaLnBrk="1" hangingPunct="1"/>
            <a:r>
              <a:rPr lang="en-US" altLang="en-US" dirty="0"/>
              <a:t>Each user may see a different view of the database, which describes </a:t>
            </a:r>
            <a:r>
              <a:rPr lang="en-US" altLang="en-US" b="1" dirty="0"/>
              <a:t>only</a:t>
            </a:r>
            <a:r>
              <a:rPr lang="en-US" altLang="en-US" dirty="0"/>
              <a:t> the data of interest to that user.</a:t>
            </a:r>
          </a:p>
          <a:p>
            <a:pPr eaLnBrk="1" hangingPunct="1"/>
            <a:endParaRPr lang="en-US" altLang="en-US" dirty="0"/>
          </a:p>
          <a:p>
            <a:pPr eaLnBrk="1" hangingPunct="1"/>
            <a:endParaRPr lang="en-US" altLang="en-US"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32</a:t>
            </a:fld>
            <a:endParaRPr lang="en-US" altLang="en-US" sz="1400" b="1" dirty="0">
              <a:solidFill>
                <a:srgbClr val="990033"/>
              </a:solidFill>
            </a:endParaRPr>
          </a:p>
        </p:txBody>
      </p:sp>
      <p:sp>
        <p:nvSpPr>
          <p:cNvPr id="40963" name="Rectangle 4"/>
          <p:cNvSpPr>
            <a:spLocks noGrp="1"/>
          </p:cNvSpPr>
          <p:nvPr>
            <p:ph type="title"/>
          </p:nvPr>
        </p:nvSpPr>
        <p:spPr>
          <a:ln/>
        </p:spPr>
        <p:txBody>
          <a:bodyPr vert="horz" wrap="square" lIns="91440" tIns="45720" rIns="91440" bIns="45720" anchor="b" anchorCtr="0"/>
          <a:lstStyle/>
          <a:p>
            <a:pPr eaLnBrk="1" hangingPunct="1"/>
            <a:r>
              <a:rPr lang="en-US" altLang="en-US" dirty="0"/>
              <a:t>Main Characteristics of the Database Approach (continued)</a:t>
            </a:r>
          </a:p>
        </p:txBody>
      </p:sp>
      <p:sp>
        <p:nvSpPr>
          <p:cNvPr id="39940"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1"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Sharing of data and multi-user transaction processing:</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Allowing a set of </a:t>
            </a:r>
            <a:r>
              <a:rPr kumimoji="0" lang="en-US" altLang="en-US" sz="2200" b="1"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concurrent users</a:t>
            </a: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 </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to retrieve from and to update the database.</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1"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Concurrency</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 control</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within the DBMS guarantees that each </a:t>
            </a:r>
            <a:r>
              <a:rPr kumimoji="0" lang="en-US" altLang="en-US" sz="2200" b="1" i="0" u="none" strike="noStrike" kern="0" cap="none" spc="0" normalizeH="0" baseline="0" noProof="0" dirty="0">
                <a:ln>
                  <a:noFill/>
                </a:ln>
                <a:solidFill>
                  <a:srgbClr val="800000"/>
                </a:solidFill>
                <a:effectLst/>
                <a:uLnTx/>
                <a:uFillTx/>
                <a:latin typeface="+mn-lt"/>
                <a:ea typeface="MS PGothic" panose="020B0600070205080204" pitchFamily="34" charset="-128"/>
              </a:rPr>
              <a:t>transaction</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is correctly executed or aborted</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1"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Recovery</a:t>
            </a: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 subsystem</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ensures each completed transaction has its effect permanently recorded in the database</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1"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OLTP</a:t>
            </a: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 (Online Transaction Processing) </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is a major part of database applications. This allows hundreds of concurrent transactions to execute per second.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33</a:t>
            </a:fld>
            <a:endParaRPr lang="en-US" altLang="en-US" sz="1400" b="1" dirty="0">
              <a:solidFill>
                <a:srgbClr val="990033"/>
              </a:solidFill>
            </a:endParaRPr>
          </a:p>
        </p:txBody>
      </p:sp>
      <p:sp>
        <p:nvSpPr>
          <p:cNvPr id="43011" name="Rectangle 4"/>
          <p:cNvSpPr>
            <a:spLocks noGrp="1"/>
          </p:cNvSpPr>
          <p:nvPr>
            <p:ph type="title"/>
          </p:nvPr>
        </p:nvSpPr>
        <p:spPr>
          <a:ln/>
        </p:spPr>
        <p:txBody>
          <a:bodyPr vert="horz" wrap="square" lIns="91440" tIns="45720" rIns="91440" bIns="45720" anchor="b" anchorCtr="0"/>
          <a:lstStyle/>
          <a:p>
            <a:pPr eaLnBrk="1" hangingPunct="1"/>
            <a:r>
              <a:rPr lang="en-US" altLang="en-US" dirty="0"/>
              <a:t>Database Users</a:t>
            </a:r>
          </a:p>
        </p:txBody>
      </p:sp>
      <p:sp>
        <p:nvSpPr>
          <p:cNvPr id="41988"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8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Users may be divided into</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600" b="0" i="0" u="none" strike="noStrike" kern="0" cap="none" spc="0" normalizeH="0" baseline="0" noProof="0" dirty="0">
                <a:ln>
                  <a:noFill/>
                </a:ln>
                <a:solidFill>
                  <a:srgbClr val="800000"/>
                </a:solidFill>
                <a:effectLst/>
                <a:uLnTx/>
                <a:uFillTx/>
                <a:latin typeface="+mn-lt"/>
                <a:ea typeface="MS PGothic" panose="020B0600070205080204" pitchFamily="34" charset="-128"/>
              </a:rPr>
              <a:t>Those who actually </a:t>
            </a:r>
            <a:r>
              <a:rPr kumimoji="0" lang="en-US" altLang="en-US" sz="26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use and control</a:t>
            </a:r>
            <a:r>
              <a:rPr kumimoji="0" lang="en-US" altLang="en-US" sz="2600" b="0" i="0" u="none" strike="noStrike" kern="0" cap="none" spc="0" normalizeH="0" baseline="0" noProof="0" dirty="0">
                <a:ln>
                  <a:noFill/>
                </a:ln>
                <a:solidFill>
                  <a:srgbClr val="800000"/>
                </a:solidFill>
                <a:effectLst/>
                <a:uLnTx/>
                <a:uFillTx/>
                <a:latin typeface="+mn-lt"/>
                <a:ea typeface="MS PGothic" panose="020B0600070205080204" pitchFamily="34" charset="-128"/>
              </a:rPr>
              <a:t> the database content, and those who design, develop and maintain database applications </a:t>
            </a:r>
            <a:r>
              <a:rPr kumimoji="0" lang="en-US" altLang="en-US" sz="26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(called “Actors on the Scene”), and</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600" b="0" i="0" u="none" strike="noStrike" kern="0" cap="none" spc="0" normalizeH="0" baseline="0" noProof="0" dirty="0">
                <a:ln>
                  <a:noFill/>
                </a:ln>
                <a:solidFill>
                  <a:srgbClr val="800000"/>
                </a:solidFill>
                <a:effectLst/>
                <a:uLnTx/>
                <a:uFillTx/>
                <a:latin typeface="+mn-lt"/>
                <a:ea typeface="MS PGothic" panose="020B0600070205080204" pitchFamily="34" charset="-128"/>
              </a:rPr>
              <a:t>Those who </a:t>
            </a:r>
            <a:r>
              <a:rPr kumimoji="0" lang="en-US" altLang="en-US" sz="26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design and develop</a:t>
            </a:r>
            <a:r>
              <a:rPr kumimoji="0" lang="en-US" altLang="en-US" sz="2600" b="0" i="0" u="none" strike="noStrike" kern="0" cap="none" spc="0" normalizeH="0" baseline="0" noProof="0" dirty="0">
                <a:ln>
                  <a:noFill/>
                </a:ln>
                <a:solidFill>
                  <a:srgbClr val="800000"/>
                </a:solidFill>
                <a:effectLst/>
                <a:uLnTx/>
                <a:uFillTx/>
                <a:latin typeface="+mn-lt"/>
                <a:ea typeface="MS PGothic" panose="020B0600070205080204" pitchFamily="34" charset="-128"/>
              </a:rPr>
              <a:t> the DBMS software and related tools, and the computer systems operators </a:t>
            </a:r>
            <a:r>
              <a:rPr kumimoji="0" lang="en-US" altLang="en-US" sz="26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(called “Workers Behind the Scene”).</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endParaRPr kumimoji="0" lang="en-US" altLang="en-US" sz="28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34</a:t>
            </a:fld>
            <a:endParaRPr lang="en-US" altLang="en-US" sz="1400" b="1" dirty="0">
              <a:solidFill>
                <a:srgbClr val="990033"/>
              </a:solidFill>
            </a:endParaRPr>
          </a:p>
        </p:txBody>
      </p:sp>
      <p:sp>
        <p:nvSpPr>
          <p:cNvPr id="45059" name="Rectangle 4"/>
          <p:cNvSpPr>
            <a:spLocks noGrp="1"/>
          </p:cNvSpPr>
          <p:nvPr>
            <p:ph type="title"/>
          </p:nvPr>
        </p:nvSpPr>
        <p:spPr>
          <a:xfrm>
            <a:off x="228600" y="268288"/>
            <a:ext cx="7796213" cy="992187"/>
          </a:xfrm>
          <a:ln/>
        </p:spPr>
        <p:txBody>
          <a:bodyPr vert="horz" wrap="square" lIns="91440" tIns="45720" rIns="91440" bIns="45720" anchor="b" anchorCtr="0"/>
          <a:lstStyle/>
          <a:p>
            <a:pPr eaLnBrk="1" hangingPunct="1"/>
            <a:r>
              <a:rPr lang="en-US" altLang="en-US" dirty="0"/>
              <a:t>Database Users – Actors on the Scene </a:t>
            </a:r>
          </a:p>
        </p:txBody>
      </p:sp>
      <p:sp>
        <p:nvSpPr>
          <p:cNvPr id="45060" name="Rectangle 5"/>
          <p:cNvSpPr>
            <a:spLocks noGrp="1"/>
          </p:cNvSpPr>
          <p:nvPr>
            <p:ph idx="1"/>
          </p:nvPr>
        </p:nvSpPr>
        <p:spPr>
          <a:ln/>
        </p:spPr>
        <p:txBody>
          <a:bodyPr vert="horz" wrap="square" lIns="91440" tIns="45720" rIns="0" bIns="45720" anchor="t" anchorCtr="0"/>
          <a:lstStyle/>
          <a:p>
            <a:pPr eaLnBrk="1" hangingPunct="1"/>
            <a:r>
              <a:rPr lang="en-US" altLang="en-US" dirty="0"/>
              <a:t>Actors on the scene</a:t>
            </a:r>
          </a:p>
          <a:p>
            <a:pPr lvl="1" eaLnBrk="1" hangingPunct="1"/>
            <a:r>
              <a:rPr lang="en-US" altLang="en-US" b="1" dirty="0"/>
              <a:t>Database administrators:</a:t>
            </a:r>
          </a:p>
          <a:p>
            <a:pPr lvl="2" eaLnBrk="1" hangingPunct="1"/>
            <a:r>
              <a:rPr lang="en-US" altLang="en-US" dirty="0"/>
              <a:t>Responsible for authorizing access to the database, for coordinating and monitoring its use, acquiring software and hardware resources, controlling its use and monitoring efficiency of operations.</a:t>
            </a:r>
          </a:p>
          <a:p>
            <a:pPr lvl="1" eaLnBrk="1" hangingPunct="1"/>
            <a:r>
              <a:rPr lang="en-US" altLang="en-US" b="1" dirty="0"/>
              <a:t>Database Designers:</a:t>
            </a:r>
          </a:p>
          <a:p>
            <a:pPr lvl="2" eaLnBrk="1" hangingPunct="1"/>
            <a:r>
              <a:rPr lang="en-US" altLang="en-US" dirty="0"/>
              <a:t>Responsible to define the content, the structure, the constraints, and functions or transactions against the database. They must communicate with the end-users and understand their needs.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35</a:t>
            </a:fld>
            <a:endParaRPr lang="en-US" altLang="en-US" sz="1400" b="1" dirty="0">
              <a:solidFill>
                <a:srgbClr val="990033"/>
              </a:solidFill>
            </a:endParaRPr>
          </a:p>
        </p:txBody>
      </p:sp>
      <p:sp>
        <p:nvSpPr>
          <p:cNvPr id="47107" name="Rectangle 4"/>
          <p:cNvSpPr>
            <a:spLocks noGrp="1"/>
          </p:cNvSpPr>
          <p:nvPr>
            <p:ph type="title"/>
          </p:nvPr>
        </p:nvSpPr>
        <p:spPr>
          <a:ln/>
        </p:spPr>
        <p:txBody>
          <a:bodyPr vert="horz" wrap="square" lIns="91440" tIns="45720" rIns="91440" bIns="45720" anchor="b" anchorCtr="0"/>
          <a:lstStyle/>
          <a:p>
            <a:pPr eaLnBrk="1" hangingPunct="1"/>
            <a:r>
              <a:rPr lang="en-US" altLang="en-US" dirty="0"/>
              <a:t>Database End Users</a:t>
            </a:r>
          </a:p>
        </p:txBody>
      </p:sp>
      <p:sp>
        <p:nvSpPr>
          <p:cNvPr id="47108" name="Rectangle 5"/>
          <p:cNvSpPr>
            <a:spLocks noGrp="1"/>
          </p:cNvSpPr>
          <p:nvPr>
            <p:ph idx="1"/>
          </p:nvPr>
        </p:nvSpPr>
        <p:spPr>
          <a:ln/>
        </p:spPr>
        <p:txBody>
          <a:bodyPr vert="horz" wrap="square" lIns="91440" tIns="45720" rIns="0" bIns="45720" anchor="t" anchorCtr="0"/>
          <a:lstStyle/>
          <a:p>
            <a:pPr eaLnBrk="1" hangingPunct="1">
              <a:lnSpc>
                <a:spcPct val="90000"/>
              </a:lnSpc>
            </a:pPr>
            <a:r>
              <a:rPr lang="en-US" altLang="en-US" dirty="0"/>
              <a:t>Actors on the scene (continued)</a:t>
            </a:r>
          </a:p>
          <a:p>
            <a:pPr lvl="1" eaLnBrk="1" hangingPunct="1">
              <a:lnSpc>
                <a:spcPct val="90000"/>
              </a:lnSpc>
            </a:pPr>
            <a:r>
              <a:rPr lang="en-US" altLang="en-US" b="1" dirty="0"/>
              <a:t>End-users: </a:t>
            </a:r>
            <a:r>
              <a:rPr lang="en-US" altLang="en-US" dirty="0"/>
              <a:t>They use the data for queries, reports and some of them update the database content. End-users can be categorized into:</a:t>
            </a:r>
          </a:p>
          <a:p>
            <a:pPr lvl="2" eaLnBrk="1" hangingPunct="1">
              <a:lnSpc>
                <a:spcPct val="90000"/>
              </a:lnSpc>
            </a:pPr>
            <a:r>
              <a:rPr lang="en-US" altLang="en-US" b="1" dirty="0"/>
              <a:t>Casual</a:t>
            </a:r>
            <a:r>
              <a:rPr lang="en-US" altLang="en-US" dirty="0"/>
              <a:t>: access database occasionally when needed</a:t>
            </a:r>
          </a:p>
          <a:p>
            <a:pPr lvl="2" eaLnBrk="1" hangingPunct="1">
              <a:lnSpc>
                <a:spcPct val="90000"/>
              </a:lnSpc>
            </a:pPr>
            <a:r>
              <a:rPr lang="en-US" altLang="en-US" b="1" dirty="0"/>
              <a:t>Naïve</a:t>
            </a:r>
            <a:r>
              <a:rPr lang="en-US" altLang="en-US" dirty="0"/>
              <a:t> or Parametric: they make up a large section of the end-user population.</a:t>
            </a:r>
          </a:p>
          <a:p>
            <a:pPr lvl="3" eaLnBrk="1" hangingPunct="1">
              <a:lnSpc>
                <a:spcPct val="90000"/>
              </a:lnSpc>
            </a:pPr>
            <a:r>
              <a:rPr lang="en-US" altLang="en-US" dirty="0"/>
              <a:t>They use previously well-defined functions in the form of  “canned transactions” against the database.</a:t>
            </a:r>
          </a:p>
          <a:p>
            <a:pPr lvl="3" eaLnBrk="1" hangingPunct="1">
              <a:lnSpc>
                <a:spcPct val="90000"/>
              </a:lnSpc>
            </a:pPr>
            <a:r>
              <a:rPr lang="en-US" altLang="en-US" dirty="0"/>
              <a:t>Users of Mobile Apps mostly fall in this category</a:t>
            </a:r>
          </a:p>
          <a:p>
            <a:pPr lvl="3" eaLnBrk="1" hangingPunct="1">
              <a:lnSpc>
                <a:spcPct val="90000"/>
              </a:lnSpc>
            </a:pPr>
            <a:r>
              <a:rPr lang="en-US" altLang="en-US" dirty="0"/>
              <a:t>Bank-tellers or reservation clerks are parametric users who do this activity for an entire shift of operations.</a:t>
            </a:r>
          </a:p>
          <a:p>
            <a:pPr lvl="3" eaLnBrk="1" hangingPunct="1">
              <a:lnSpc>
                <a:spcPct val="90000"/>
              </a:lnSpc>
            </a:pPr>
            <a:r>
              <a:rPr lang="en-US" altLang="en-US" dirty="0"/>
              <a:t>Social Media Users post and read information from websites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36</a:t>
            </a:fld>
            <a:endParaRPr lang="en-US" altLang="en-US" sz="1400" b="1" dirty="0">
              <a:solidFill>
                <a:srgbClr val="990033"/>
              </a:solidFill>
            </a:endParaRPr>
          </a:p>
        </p:txBody>
      </p:sp>
      <p:sp>
        <p:nvSpPr>
          <p:cNvPr id="49155" name="Rectangle 4"/>
          <p:cNvSpPr>
            <a:spLocks noGrp="1"/>
          </p:cNvSpPr>
          <p:nvPr>
            <p:ph type="title"/>
          </p:nvPr>
        </p:nvSpPr>
        <p:spPr>
          <a:ln/>
        </p:spPr>
        <p:txBody>
          <a:bodyPr vert="horz" wrap="square" lIns="91440" tIns="45720" rIns="91440" bIns="45720" anchor="b" anchorCtr="0"/>
          <a:lstStyle/>
          <a:p>
            <a:pPr eaLnBrk="1" hangingPunct="1"/>
            <a:r>
              <a:rPr lang="en-US" altLang="en-US" dirty="0"/>
              <a:t>Database End Users (continued)</a:t>
            </a:r>
          </a:p>
        </p:txBody>
      </p:sp>
      <p:sp>
        <p:nvSpPr>
          <p:cNvPr id="49156" name="Rectangle 5"/>
          <p:cNvSpPr>
            <a:spLocks noGrp="1"/>
          </p:cNvSpPr>
          <p:nvPr>
            <p:ph idx="1"/>
          </p:nvPr>
        </p:nvSpPr>
        <p:spPr>
          <a:ln/>
        </p:spPr>
        <p:txBody>
          <a:bodyPr vert="horz" wrap="square" lIns="91440" tIns="45720" rIns="0" bIns="45720" anchor="t" anchorCtr="0"/>
          <a:lstStyle/>
          <a:p>
            <a:pPr lvl="2" eaLnBrk="1" hangingPunct="1"/>
            <a:r>
              <a:rPr lang="en-US" altLang="en-US" b="1" dirty="0"/>
              <a:t>Sophisticated:</a:t>
            </a:r>
          </a:p>
          <a:p>
            <a:pPr lvl="3" eaLnBrk="1" hangingPunct="1"/>
            <a:r>
              <a:rPr lang="en-US" altLang="en-US" dirty="0"/>
              <a:t>These include business analysts, scientists, engineers, others thoroughly familiar with the system capabilities.</a:t>
            </a:r>
          </a:p>
          <a:p>
            <a:pPr lvl="3" eaLnBrk="1" hangingPunct="1"/>
            <a:r>
              <a:rPr lang="en-US" altLang="en-US" dirty="0"/>
              <a:t>Many use tools in the form of software packages that work closely with the stored database.</a:t>
            </a:r>
          </a:p>
          <a:p>
            <a:pPr lvl="2" eaLnBrk="1" hangingPunct="1"/>
            <a:r>
              <a:rPr lang="en-US" altLang="en-US" b="1" dirty="0"/>
              <a:t>Stand-alone:</a:t>
            </a:r>
          </a:p>
          <a:p>
            <a:pPr lvl="3" eaLnBrk="1" hangingPunct="1"/>
            <a:r>
              <a:rPr lang="en-US" altLang="en-US" dirty="0"/>
              <a:t>Mostly maintain personal databases using ready-to-use packaged applications.</a:t>
            </a:r>
          </a:p>
          <a:p>
            <a:pPr lvl="3" eaLnBrk="1" hangingPunct="1"/>
            <a:r>
              <a:rPr lang="en-US" altLang="en-US" dirty="0"/>
              <a:t>An example is the user of a tax program that creates its own internal database.</a:t>
            </a:r>
          </a:p>
          <a:p>
            <a:pPr lvl="3" eaLnBrk="1" hangingPunct="1"/>
            <a:r>
              <a:rPr lang="en-US" altLang="en-US" dirty="0"/>
              <a:t>Another example is a user that maintains a database of personal photos and videos.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37</a:t>
            </a:fld>
            <a:endParaRPr lang="en-US" altLang="en-US" sz="1400" b="1" dirty="0">
              <a:solidFill>
                <a:srgbClr val="990033"/>
              </a:solidFill>
            </a:endParaRPr>
          </a:p>
        </p:txBody>
      </p:sp>
      <p:sp>
        <p:nvSpPr>
          <p:cNvPr id="51203" name="Rectangle 4"/>
          <p:cNvSpPr>
            <a:spLocks noGrp="1"/>
          </p:cNvSpPr>
          <p:nvPr>
            <p:ph type="title"/>
          </p:nvPr>
        </p:nvSpPr>
        <p:spPr>
          <a:ln/>
        </p:spPr>
        <p:txBody>
          <a:bodyPr vert="horz" wrap="square" lIns="91440" tIns="45720" rIns="91440" bIns="45720" anchor="b" anchorCtr="0"/>
          <a:lstStyle/>
          <a:p>
            <a:pPr eaLnBrk="1" hangingPunct="1"/>
            <a:r>
              <a:rPr lang="en-US" altLang="en-US" dirty="0"/>
              <a:t>Database Users – Actors on the Scene (continued)</a:t>
            </a:r>
          </a:p>
        </p:txBody>
      </p:sp>
      <p:sp>
        <p:nvSpPr>
          <p:cNvPr id="51204" name="Rectangle 5"/>
          <p:cNvSpPr>
            <a:spLocks noGrp="1"/>
          </p:cNvSpPr>
          <p:nvPr>
            <p:ph idx="1"/>
          </p:nvPr>
        </p:nvSpPr>
        <p:spPr>
          <a:xfrm>
            <a:off x="228600" y="1562100"/>
            <a:ext cx="8294688" cy="4572000"/>
          </a:xfrm>
          <a:ln/>
        </p:spPr>
        <p:txBody>
          <a:bodyPr vert="horz" wrap="square" lIns="91440" tIns="45720" rIns="0" bIns="45720" anchor="t" anchorCtr="0"/>
          <a:lstStyle/>
          <a:p>
            <a:pPr lvl="2" eaLnBrk="1" hangingPunct="1"/>
            <a:r>
              <a:rPr lang="en-US" altLang="en-US" b="1" dirty="0"/>
              <a:t>System Analysts and Application Developers</a:t>
            </a:r>
          </a:p>
          <a:p>
            <a:pPr lvl="2" eaLnBrk="1" hangingPunct="1">
              <a:buNone/>
            </a:pPr>
            <a:r>
              <a:rPr lang="en-US" altLang="en-US" b="1" dirty="0"/>
              <a:t>      </a:t>
            </a:r>
            <a:r>
              <a:rPr lang="en-US" altLang="en-US" sz="2000" dirty="0">
                <a:solidFill>
                  <a:srgbClr val="800000"/>
                </a:solidFill>
              </a:rPr>
              <a:t>This category currently accounts for a very large proportion of the IT work force.</a:t>
            </a:r>
          </a:p>
          <a:p>
            <a:pPr lvl="3" eaLnBrk="1" hangingPunct="1"/>
            <a:r>
              <a:rPr lang="en-US" altLang="en-US" sz="2400" b="1" dirty="0">
                <a:solidFill>
                  <a:schemeClr val="tx2"/>
                </a:solidFill>
              </a:rPr>
              <a:t>System Analysts</a:t>
            </a:r>
            <a:r>
              <a:rPr lang="en-US" altLang="en-US" dirty="0"/>
              <a:t>: They understand the user requirements of naïve and sophisticated users and design applications including canned  transactions to meet those requirements. </a:t>
            </a:r>
          </a:p>
          <a:p>
            <a:pPr lvl="3" eaLnBrk="1" hangingPunct="1"/>
            <a:r>
              <a:rPr lang="en-US" altLang="en-US" sz="2400" b="1" dirty="0">
                <a:solidFill>
                  <a:schemeClr val="tx2"/>
                </a:solidFill>
              </a:rPr>
              <a:t>Application Programmers: </a:t>
            </a:r>
            <a:r>
              <a:rPr lang="en-US" altLang="en-US" dirty="0"/>
              <a:t>Implement the specifications developed by analysts and test and debug them before deployment.</a:t>
            </a:r>
          </a:p>
          <a:p>
            <a:pPr lvl="3" eaLnBrk="1" hangingPunct="1"/>
            <a:r>
              <a:rPr lang="en-US" altLang="en-US" sz="2400" b="1" dirty="0">
                <a:solidFill>
                  <a:schemeClr val="tx2"/>
                </a:solidFill>
              </a:rPr>
              <a:t>Business Analysts</a:t>
            </a:r>
            <a:r>
              <a:rPr lang="en-US" altLang="en-US" dirty="0"/>
              <a:t>: There is an increasing need for such people who can analyze vast amounts of business data and real-time data (“Big Data”) for better decision making related to planning, advertising, marketing etc.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38</a:t>
            </a:fld>
            <a:endParaRPr lang="en-US" altLang="en-US" sz="1400" b="1" dirty="0">
              <a:solidFill>
                <a:srgbClr val="990033"/>
              </a:solidFill>
            </a:endParaRPr>
          </a:p>
        </p:txBody>
      </p:sp>
      <p:sp>
        <p:nvSpPr>
          <p:cNvPr id="53251" name="Rectangle 4"/>
          <p:cNvSpPr>
            <a:spLocks noGrp="1"/>
          </p:cNvSpPr>
          <p:nvPr>
            <p:ph type="title"/>
          </p:nvPr>
        </p:nvSpPr>
        <p:spPr>
          <a:ln/>
        </p:spPr>
        <p:txBody>
          <a:bodyPr vert="horz" wrap="square" lIns="91440" tIns="45720" rIns="91440" bIns="45720" anchor="b" anchorCtr="0"/>
          <a:lstStyle/>
          <a:p>
            <a:pPr eaLnBrk="1" hangingPunct="1"/>
            <a:r>
              <a:rPr lang="en-US" altLang="en-US" dirty="0"/>
              <a:t>Database Users – W</a:t>
            </a:r>
            <a:r>
              <a:rPr lang="en-US" altLang="zh-CN" dirty="0"/>
              <a:t>orkers</a:t>
            </a:r>
            <a:r>
              <a:rPr lang="en-US" altLang="en-US" dirty="0"/>
              <a:t> behind the Scene </a:t>
            </a:r>
          </a:p>
        </p:txBody>
      </p:sp>
      <p:sp>
        <p:nvSpPr>
          <p:cNvPr id="53252" name="Rectangle 5"/>
          <p:cNvSpPr>
            <a:spLocks noGrp="1"/>
          </p:cNvSpPr>
          <p:nvPr>
            <p:ph idx="1"/>
          </p:nvPr>
        </p:nvSpPr>
        <p:spPr>
          <a:xfrm>
            <a:off x="228600" y="1562100"/>
            <a:ext cx="8294688" cy="4572000"/>
          </a:xfrm>
          <a:ln/>
        </p:spPr>
        <p:txBody>
          <a:bodyPr vert="horz" wrap="square" lIns="91440" tIns="45720" rIns="0" bIns="45720" anchor="t" anchorCtr="0"/>
          <a:lstStyle/>
          <a:p>
            <a:pPr lvl="2" eaLnBrk="1" hangingPunct="1"/>
            <a:r>
              <a:rPr lang="en-US" altLang="en-US" b="1" dirty="0"/>
              <a:t>System Designers and Implementors: </a:t>
            </a:r>
            <a:r>
              <a:rPr lang="en-US" altLang="en-US" sz="2000" dirty="0">
                <a:solidFill>
                  <a:srgbClr val="800000"/>
                </a:solidFill>
              </a:rPr>
              <a:t>Design and implement DBMS packages in the form of modules and interfaces and test and debug them. The DBMS must interface with applications, language compilers, operating system components, etc.</a:t>
            </a:r>
          </a:p>
          <a:p>
            <a:pPr lvl="2" eaLnBrk="1" hangingPunct="1"/>
            <a:r>
              <a:rPr lang="en-US" altLang="en-US" b="1" dirty="0"/>
              <a:t>Tool Developers</a:t>
            </a:r>
            <a:r>
              <a:rPr lang="en-US" altLang="en-US" dirty="0"/>
              <a:t>: </a:t>
            </a:r>
            <a:r>
              <a:rPr lang="en-US" altLang="en-US" sz="2000" dirty="0">
                <a:solidFill>
                  <a:srgbClr val="800000"/>
                </a:solidFill>
              </a:rPr>
              <a:t>Design and implement software systems called  tools for modeling and designing databases, performance monitoring, prototyping, test data generation, user interface creation, simulation etc. that facilitate building of applications and allow using database effectively</a:t>
            </a:r>
            <a:r>
              <a:rPr lang="en-US" altLang="en-US" dirty="0"/>
              <a:t>.  </a:t>
            </a:r>
          </a:p>
          <a:p>
            <a:pPr lvl="2" eaLnBrk="1" hangingPunct="1"/>
            <a:r>
              <a:rPr lang="en-US" altLang="en-US" b="1" dirty="0"/>
              <a:t>Operators and Maintenance Personnel</a:t>
            </a:r>
            <a:r>
              <a:rPr lang="en-US" altLang="en-US" sz="2800" b="1" dirty="0"/>
              <a:t>: </a:t>
            </a:r>
            <a:r>
              <a:rPr lang="en-US" altLang="en-US" sz="2000" dirty="0">
                <a:solidFill>
                  <a:srgbClr val="800000"/>
                </a:solidFill>
              </a:rPr>
              <a:t>They manage the actual running and maintenance of the database system hardware and software environment.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39</a:t>
            </a:fld>
            <a:endParaRPr lang="en-US" altLang="en-US" sz="1400" b="1" dirty="0">
              <a:solidFill>
                <a:srgbClr val="990033"/>
              </a:solidFill>
            </a:endParaRPr>
          </a:p>
        </p:txBody>
      </p:sp>
      <p:sp>
        <p:nvSpPr>
          <p:cNvPr id="55299" name="Rectangle 4"/>
          <p:cNvSpPr>
            <a:spLocks noGrp="1"/>
          </p:cNvSpPr>
          <p:nvPr>
            <p:ph type="title"/>
          </p:nvPr>
        </p:nvSpPr>
        <p:spPr>
          <a:ln/>
        </p:spPr>
        <p:txBody>
          <a:bodyPr vert="horz" wrap="square" lIns="91440" tIns="45720" rIns="91440" bIns="45720" anchor="b" anchorCtr="0"/>
          <a:lstStyle/>
          <a:p>
            <a:pPr eaLnBrk="1" hangingPunct="1"/>
            <a:r>
              <a:rPr lang="en-US" altLang="en-US" dirty="0"/>
              <a:t>Advantages of Using the Database Approach</a:t>
            </a:r>
          </a:p>
        </p:txBody>
      </p:sp>
      <p:sp>
        <p:nvSpPr>
          <p:cNvPr id="55300" name="Rectangle 5"/>
          <p:cNvSpPr>
            <a:spLocks noGrp="1"/>
          </p:cNvSpPr>
          <p:nvPr>
            <p:ph idx="1"/>
          </p:nvPr>
        </p:nvSpPr>
        <p:spPr>
          <a:ln/>
        </p:spPr>
        <p:txBody>
          <a:bodyPr vert="horz" wrap="square" lIns="91440" tIns="45720" rIns="0" bIns="45720" anchor="t" anchorCtr="0"/>
          <a:lstStyle/>
          <a:p>
            <a:pPr eaLnBrk="1" hangingPunct="1"/>
            <a:r>
              <a:rPr lang="en-US" altLang="en-US" dirty="0"/>
              <a:t>Controlling redundancy in data storage and in development and maintenance efforts.</a:t>
            </a:r>
          </a:p>
          <a:p>
            <a:pPr lvl="1" eaLnBrk="1" hangingPunct="1"/>
            <a:r>
              <a:rPr lang="en-US" altLang="en-US" dirty="0"/>
              <a:t>Sharing of data among multiple users.</a:t>
            </a:r>
          </a:p>
          <a:p>
            <a:pPr eaLnBrk="1" hangingPunct="1"/>
            <a:r>
              <a:rPr lang="en-US" altLang="en-US" dirty="0"/>
              <a:t>Restricting unauthorized access to data. Only the DBA staff uses privileged commands and facilities.</a:t>
            </a:r>
          </a:p>
          <a:p>
            <a:pPr eaLnBrk="1" hangingPunct="1"/>
            <a:r>
              <a:rPr lang="en-US" altLang="en-US" dirty="0"/>
              <a:t>Providing persistent storage for program Objects</a:t>
            </a:r>
          </a:p>
          <a:p>
            <a:pPr lvl="1" eaLnBrk="1" hangingPunct="1"/>
            <a:r>
              <a:rPr lang="en-US" altLang="en-US" dirty="0"/>
              <a:t>E.g., Object-oriented DBMSs make program objects persistent– see Chapter 12.</a:t>
            </a:r>
          </a:p>
          <a:p>
            <a:pPr eaLnBrk="1" hangingPunct="1"/>
            <a:r>
              <a:rPr lang="en-US" altLang="en-US" dirty="0"/>
              <a:t>Providing Storage Structures (e.g. indexes) for efficient Query Processing – see Chapter 17.</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ln/>
        </p:spPr>
        <p:txBody>
          <a:bodyPr vert="horz" wrap="square" lIns="91440" tIns="45720" rIns="91440" bIns="45720" anchor="b" anchorCtr="0"/>
          <a:lstStyle/>
          <a:p>
            <a:r>
              <a:rPr lang="en-US" altLang="zh-CN" dirty="0"/>
              <a:t>Course Outline</a:t>
            </a:r>
          </a:p>
        </p:txBody>
      </p:sp>
      <p:sp>
        <p:nvSpPr>
          <p:cNvPr id="5" name="Rectangle 1"/>
          <p:cNvSpPr>
            <a:spLocks noChangeArrowheads="1"/>
          </p:cNvSpPr>
          <p:nvPr/>
        </p:nvSpPr>
        <p:spPr bwMode="auto">
          <a:xfrm>
            <a:off x="0" y="614363"/>
            <a:ext cx="138113" cy="485775"/>
          </a:xfrm>
          <a:prstGeom prst="rect">
            <a:avLst/>
          </a:prstGeom>
          <a:noFill/>
          <a:ln>
            <a:noFill/>
          </a:ln>
          <a:effectLst/>
        </p:spPr>
        <p:txBody>
          <a:bodyPr wrap="none" lIns="68580" tIns="34290" rIns="68580" bIns="34290" anchor="ctr">
            <a:spAutoFit/>
          </a:bodyPr>
          <a:lstStyle/>
          <a:p>
            <a:pPr marL="0" marR="0" lvl="0" indent="0" algn="l" defTabSz="685800" rtl="0" eaLnBrk="0" fontAlgn="base" latinLnBrk="0" hangingPunct="0">
              <a:lnSpc>
                <a:spcPct val="100000"/>
              </a:lnSpc>
              <a:spcBef>
                <a:spcPct val="0"/>
              </a:spcBef>
              <a:spcAft>
                <a:spcPct val="0"/>
              </a:spcAft>
              <a:buClrTx/>
              <a:buSzTx/>
              <a:buFontTx/>
              <a:buNone/>
              <a:defRPr/>
            </a:pPr>
            <a:br>
              <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br>
            <a:endParaRPr kumimoji="0" lang="en-US" sz="135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 name="Content Placeholder 2"/>
          <p:cNvSpPr>
            <a:spLocks noGrp="1"/>
          </p:cNvSpPr>
          <p:nvPr>
            <p:ph idx="1"/>
          </p:nvPr>
        </p:nvSpPr>
        <p:spPr>
          <a:xfrm>
            <a:off x="2819400" y="3251200"/>
            <a:ext cx="3021013" cy="717550"/>
          </a:xfrm>
        </p:spPr>
        <p:txBody>
          <a:bodyPr vert="horz" wrap="square" lIns="91440" tIns="45720" rIns="0" bIns="45720" numCol="1" anchor="t" anchorCtr="0" compatLnSpc="1">
            <a:normAutofit fontScale="62500" lnSpcReduction="20000"/>
          </a:bodyPr>
          <a:lstStyle/>
          <a:p>
            <a:pPr marL="0" marR="0" lvl="0" indent="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r>
              <a:rPr kumimoji="0" lang="en-US" sz="495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Let’s discuss it !</a:t>
            </a:r>
          </a:p>
        </p:txBody>
      </p:sp>
      <p:sp>
        <p:nvSpPr>
          <p:cNvPr id="2" name="Slide Number Placeholder 1">
            <a:extLst>
              <a:ext uri="{FF2B5EF4-FFF2-40B4-BE49-F238E27FC236}">
                <a16:creationId xmlns:a16="http://schemas.microsoft.com/office/drawing/2014/main" id="{93BA3E13-D19C-BE0B-9DCB-E2371E4A5ED1}"/>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4</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40</a:t>
            </a:fld>
            <a:endParaRPr lang="en-US" altLang="en-US" sz="1400" b="1" dirty="0">
              <a:solidFill>
                <a:srgbClr val="990033"/>
              </a:solidFill>
            </a:endParaRPr>
          </a:p>
        </p:txBody>
      </p:sp>
      <p:sp>
        <p:nvSpPr>
          <p:cNvPr id="57347" name="Rectangle 4"/>
          <p:cNvSpPr>
            <a:spLocks noGrp="1"/>
          </p:cNvSpPr>
          <p:nvPr>
            <p:ph type="title"/>
          </p:nvPr>
        </p:nvSpPr>
        <p:spPr>
          <a:ln/>
        </p:spPr>
        <p:txBody>
          <a:bodyPr vert="horz" wrap="square" lIns="91440" tIns="45720" rIns="91440" bIns="45720" anchor="b" anchorCtr="0"/>
          <a:lstStyle/>
          <a:p>
            <a:pPr eaLnBrk="1" hangingPunct="1"/>
            <a:r>
              <a:rPr lang="en-US" altLang="en-US" dirty="0"/>
              <a:t>Advantages of Using the Database Approach (continued)</a:t>
            </a:r>
          </a:p>
        </p:txBody>
      </p:sp>
      <p:sp>
        <p:nvSpPr>
          <p:cNvPr id="57348" name="Rectangle 5"/>
          <p:cNvSpPr>
            <a:spLocks noGrp="1"/>
          </p:cNvSpPr>
          <p:nvPr>
            <p:ph idx="1"/>
          </p:nvPr>
        </p:nvSpPr>
        <p:spPr>
          <a:ln/>
        </p:spPr>
        <p:txBody>
          <a:bodyPr vert="horz" wrap="square" lIns="91440" tIns="45720" rIns="0" bIns="45720" anchor="t" anchorCtr="0"/>
          <a:lstStyle/>
          <a:p>
            <a:pPr eaLnBrk="1" hangingPunct="1"/>
            <a:r>
              <a:rPr lang="en-US" altLang="en-US" dirty="0"/>
              <a:t>Providing optimization of queries for efficient processing.</a:t>
            </a:r>
          </a:p>
          <a:p>
            <a:pPr eaLnBrk="1" hangingPunct="1"/>
            <a:r>
              <a:rPr lang="en-US" altLang="en-US" dirty="0"/>
              <a:t>Providing backup and recovery services.</a:t>
            </a:r>
          </a:p>
          <a:p>
            <a:pPr eaLnBrk="1" hangingPunct="1"/>
            <a:r>
              <a:rPr lang="en-US" altLang="en-US" dirty="0"/>
              <a:t>Providing multiple interfaces to different classes of users.</a:t>
            </a:r>
          </a:p>
          <a:p>
            <a:pPr eaLnBrk="1" hangingPunct="1"/>
            <a:r>
              <a:rPr lang="en-US" altLang="en-US" dirty="0"/>
              <a:t>Representing complex relationships among data.</a:t>
            </a:r>
          </a:p>
          <a:p>
            <a:pPr eaLnBrk="1" hangingPunct="1"/>
            <a:r>
              <a:rPr lang="en-US" altLang="en-US" dirty="0"/>
              <a:t>Enforcing integrity constraints on the database.</a:t>
            </a:r>
          </a:p>
          <a:p>
            <a:pPr eaLnBrk="1" hangingPunct="1"/>
            <a:r>
              <a:rPr lang="en-US" altLang="en-US" dirty="0"/>
              <a:t>Drawing inferences and actions from the stored data using deductive and active rules and triggers.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41</a:t>
            </a:fld>
            <a:endParaRPr lang="en-US" altLang="en-US" sz="1400" b="1" dirty="0">
              <a:solidFill>
                <a:srgbClr val="990033"/>
              </a:solidFill>
            </a:endParaRPr>
          </a:p>
        </p:txBody>
      </p:sp>
      <p:sp>
        <p:nvSpPr>
          <p:cNvPr id="59395" name="Rectangle 4"/>
          <p:cNvSpPr>
            <a:spLocks noGrp="1"/>
          </p:cNvSpPr>
          <p:nvPr>
            <p:ph type="title"/>
          </p:nvPr>
        </p:nvSpPr>
        <p:spPr>
          <a:ln/>
        </p:spPr>
        <p:txBody>
          <a:bodyPr vert="horz" wrap="square" lIns="91440" tIns="45720" rIns="91440" bIns="45720" anchor="b" anchorCtr="0"/>
          <a:lstStyle/>
          <a:p>
            <a:pPr eaLnBrk="1" hangingPunct="1"/>
            <a:r>
              <a:rPr lang="en-US" altLang="en-US" dirty="0"/>
              <a:t>Additional Implications of Using the Database Approach</a:t>
            </a:r>
          </a:p>
        </p:txBody>
      </p:sp>
      <p:sp>
        <p:nvSpPr>
          <p:cNvPr id="59396" name="Rectangle 5"/>
          <p:cNvSpPr>
            <a:spLocks noGrp="1"/>
          </p:cNvSpPr>
          <p:nvPr>
            <p:ph idx="1"/>
          </p:nvPr>
        </p:nvSpPr>
        <p:spPr>
          <a:ln/>
        </p:spPr>
        <p:txBody>
          <a:bodyPr vert="horz" wrap="square" lIns="91440" tIns="45720" rIns="0" bIns="45720" anchor="t" anchorCtr="0"/>
          <a:lstStyle/>
          <a:p>
            <a:pPr eaLnBrk="1" hangingPunct="1"/>
            <a:r>
              <a:rPr lang="en-US" altLang="en-US" dirty="0"/>
              <a:t>Potential for enforcing standards:</a:t>
            </a:r>
          </a:p>
          <a:p>
            <a:pPr lvl="1" eaLnBrk="1" hangingPunct="1"/>
            <a:r>
              <a:rPr lang="en-US" altLang="en-US" dirty="0"/>
              <a:t>This is very crucial for the success of database applications in large organizations. </a:t>
            </a:r>
            <a:r>
              <a:rPr lang="en-US" altLang="en-US" b="1" dirty="0"/>
              <a:t>Standards</a:t>
            </a:r>
            <a:r>
              <a:rPr lang="en-US" altLang="en-US" dirty="0"/>
              <a:t> refer to data item names, display formats, screens, report structures, meta-data (description of data), Web page layouts, etc.</a:t>
            </a:r>
          </a:p>
          <a:p>
            <a:pPr eaLnBrk="1" hangingPunct="1"/>
            <a:r>
              <a:rPr lang="en-US" altLang="en-US" dirty="0"/>
              <a:t>Reduced application development time:</a:t>
            </a:r>
          </a:p>
          <a:p>
            <a:pPr lvl="1" eaLnBrk="1" hangingPunct="1"/>
            <a:r>
              <a:rPr lang="en-US" altLang="en-US" dirty="0"/>
              <a:t>Incremental time to add each new application is reduced.</a:t>
            </a:r>
          </a:p>
          <a:p>
            <a:pPr eaLnBrk="1" hangingPunct="1"/>
            <a:endParaRPr lang="en-US" altLang="en-US"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42</a:t>
            </a:fld>
            <a:endParaRPr lang="en-US" altLang="en-US" sz="1400" b="1" dirty="0">
              <a:solidFill>
                <a:srgbClr val="990033"/>
              </a:solidFill>
            </a:endParaRPr>
          </a:p>
        </p:txBody>
      </p:sp>
      <p:sp>
        <p:nvSpPr>
          <p:cNvPr id="61443" name="Rectangle 4"/>
          <p:cNvSpPr>
            <a:spLocks noGrp="1"/>
          </p:cNvSpPr>
          <p:nvPr>
            <p:ph type="title"/>
          </p:nvPr>
        </p:nvSpPr>
        <p:spPr>
          <a:ln/>
        </p:spPr>
        <p:txBody>
          <a:bodyPr vert="horz" wrap="square" lIns="91440" tIns="45720" rIns="91440" bIns="45720" anchor="b" anchorCtr="0"/>
          <a:lstStyle/>
          <a:p>
            <a:pPr eaLnBrk="1" hangingPunct="1"/>
            <a:r>
              <a:rPr lang="en-US" altLang="en-US" dirty="0"/>
              <a:t>Additional Implications of Using the Database Approach (continued)</a:t>
            </a:r>
          </a:p>
        </p:txBody>
      </p:sp>
      <p:sp>
        <p:nvSpPr>
          <p:cNvPr id="61444" name="Rectangle 5"/>
          <p:cNvSpPr>
            <a:spLocks noGrp="1"/>
          </p:cNvSpPr>
          <p:nvPr>
            <p:ph idx="1"/>
          </p:nvPr>
        </p:nvSpPr>
        <p:spPr>
          <a:ln/>
        </p:spPr>
        <p:txBody>
          <a:bodyPr vert="horz" wrap="square" lIns="91440" tIns="45720" rIns="0" bIns="45720" anchor="t" anchorCtr="0"/>
          <a:lstStyle/>
          <a:p>
            <a:pPr eaLnBrk="1" hangingPunct="1"/>
            <a:r>
              <a:rPr lang="en-US" altLang="en-US" dirty="0"/>
              <a:t>Flexibility to change data structures:</a:t>
            </a:r>
          </a:p>
          <a:p>
            <a:pPr lvl="1" eaLnBrk="1" hangingPunct="1"/>
            <a:r>
              <a:rPr lang="en-US" altLang="en-US" dirty="0"/>
              <a:t>Database structure may evolve as new requirements are defined. </a:t>
            </a:r>
          </a:p>
          <a:p>
            <a:pPr eaLnBrk="1" hangingPunct="1"/>
            <a:r>
              <a:rPr lang="en-US" altLang="en-US" dirty="0"/>
              <a:t>Availability of current information:</a:t>
            </a:r>
          </a:p>
          <a:p>
            <a:pPr lvl="1" eaLnBrk="1" hangingPunct="1"/>
            <a:r>
              <a:rPr lang="en-US" altLang="en-US" dirty="0"/>
              <a:t>Extremely important for on-line transaction systems such as shopping, airline, hotel, car reservations.</a:t>
            </a:r>
          </a:p>
          <a:p>
            <a:pPr eaLnBrk="1" hangingPunct="1"/>
            <a:r>
              <a:rPr lang="en-US" altLang="en-US" dirty="0"/>
              <a:t>Economies of scale:</a:t>
            </a:r>
          </a:p>
          <a:p>
            <a:pPr lvl="1" eaLnBrk="1" hangingPunct="1"/>
            <a:r>
              <a:rPr lang="en-US" altLang="en-US" dirty="0"/>
              <a:t>Wasteful overlap of resources and personnel can be avoided by consolidating data and applications across departments.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43</a:t>
            </a:fld>
            <a:endParaRPr lang="en-US" altLang="en-US" sz="1400" b="1" dirty="0">
              <a:solidFill>
                <a:srgbClr val="990033"/>
              </a:solidFill>
            </a:endParaRPr>
          </a:p>
        </p:txBody>
      </p:sp>
      <p:sp>
        <p:nvSpPr>
          <p:cNvPr id="63491" name="Rectangle 4"/>
          <p:cNvSpPr>
            <a:spLocks noGrp="1"/>
          </p:cNvSpPr>
          <p:nvPr>
            <p:ph type="title"/>
          </p:nvPr>
        </p:nvSpPr>
        <p:spPr>
          <a:ln/>
        </p:spPr>
        <p:txBody>
          <a:bodyPr vert="horz" wrap="square" lIns="91440" tIns="45720" rIns="91440" bIns="45720" anchor="b" anchorCtr="0"/>
          <a:lstStyle/>
          <a:p>
            <a:pPr eaLnBrk="1" hangingPunct="1"/>
            <a:r>
              <a:rPr lang="en-US" altLang="en-US" dirty="0"/>
              <a:t>Historical Development of Database Technology</a:t>
            </a:r>
          </a:p>
        </p:txBody>
      </p:sp>
      <p:sp>
        <p:nvSpPr>
          <p:cNvPr id="62468"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Early Database Applications: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The Hierarchical and Network Models were introduced in mid 1960s and dominated during the seventies.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A bulk of the worldwide database processing still occurs using these models, particularly, the hierarchical model using IBM’s IMS system.</a:t>
            </a:r>
          </a:p>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Relational Model based Systems: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Relational model was originally introduced in </a:t>
            </a: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1970, was heavily researched and experimented within IBM Research and several universities.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Relational DBMS Products </a:t>
            </a: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emerged in the early 1980s.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44</a:t>
            </a:fld>
            <a:endParaRPr lang="en-US" altLang="en-US" sz="1400" b="1" dirty="0">
              <a:solidFill>
                <a:srgbClr val="990033"/>
              </a:solidFill>
            </a:endParaRPr>
          </a:p>
        </p:txBody>
      </p:sp>
      <p:sp>
        <p:nvSpPr>
          <p:cNvPr id="65539" name="Rectangle 4"/>
          <p:cNvSpPr>
            <a:spLocks noGrp="1"/>
          </p:cNvSpPr>
          <p:nvPr>
            <p:ph type="title"/>
          </p:nvPr>
        </p:nvSpPr>
        <p:spPr>
          <a:ln/>
        </p:spPr>
        <p:txBody>
          <a:bodyPr vert="horz" wrap="square" lIns="91440" tIns="45720" rIns="91440" bIns="45720" anchor="b" anchorCtr="0"/>
          <a:lstStyle/>
          <a:p>
            <a:pPr eaLnBrk="1" hangingPunct="1"/>
            <a:r>
              <a:rPr lang="en-US" altLang="en-US" dirty="0"/>
              <a:t>Historical Development of Database Technology (continued)</a:t>
            </a:r>
          </a:p>
        </p:txBody>
      </p:sp>
      <p:sp>
        <p:nvSpPr>
          <p:cNvPr id="64516"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rgbClr val="990033"/>
              </a:buClr>
              <a:buSzPct val="60000"/>
              <a:buFont typeface="Wingdings" panose="05000000000000000000" pitchFamily="2" charset="2"/>
              <a:buChar char="n"/>
              <a:defRPr/>
            </a:pPr>
            <a:r>
              <a:rPr kumimoji="0" lang="en-US" altLang="en-US" sz="24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Object-oriented and emerging applications: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Object-Oriented Database Management Systems (OODBMSs) were introduced in late 1980s and early 1990s </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to cater to the need of complex data processing in CAD (</a:t>
            </a:r>
            <a:r>
              <a:rPr kumimoji="0" lang="en-US" altLang="zh-CN" sz="1600" b="0" i="0" u="none" strike="noStrike" kern="0" cap="none" spc="0" normalizeH="0" baseline="0" noProof="0" dirty="0">
                <a:ln>
                  <a:noFill/>
                </a:ln>
                <a:solidFill>
                  <a:srgbClr val="800000"/>
                </a:solidFill>
                <a:effectLst/>
                <a:uLnTx/>
                <a:uFillTx/>
                <a:latin typeface="+mn-lt"/>
                <a:ea typeface="MS PGothic" panose="020B0600070205080204" pitchFamily="34" charset="-128"/>
              </a:rPr>
              <a:t>Computer-Aided Design</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and other applications.</a:t>
            </a:r>
          </a:p>
          <a:p>
            <a:pPr marL="1143000" marR="0" lvl="2" indent="-228600" algn="l" defTabSz="914400" rtl="0" eaLnBrk="1" fontAlgn="base" latinLnBrk="0" hangingPunct="1">
              <a:lnSpc>
                <a:spcPct val="100000"/>
              </a:lnSpc>
              <a:spcBef>
                <a:spcPct val="20000"/>
              </a:spcBef>
              <a:spcAft>
                <a:spcPct val="0"/>
              </a:spcAft>
              <a:buClr>
                <a:srgbClr val="990033"/>
              </a:buClr>
              <a:buSzPct val="50000"/>
              <a:buFont typeface="Wingdings" panose="05000000000000000000" pitchFamily="2" charset="2"/>
              <a:buChar char="n"/>
              <a:defRPr/>
            </a:pPr>
            <a:r>
              <a:rPr kumimoji="0" lang="en-US" altLang="en-US" sz="2000" b="0" i="0" u="none" strike="noStrike" kern="0" cap="none" spc="0" normalizeH="0" baseline="0" noProof="0" dirty="0">
                <a:ln>
                  <a:noFill/>
                </a:ln>
                <a:solidFill>
                  <a:schemeClr val="tx2"/>
                </a:solidFill>
                <a:effectLst/>
                <a:uLnTx/>
                <a:uFillTx/>
                <a:latin typeface="+mn-lt"/>
                <a:ea typeface="MS PGothic" panose="020B0600070205080204" pitchFamily="34" charset="-128"/>
              </a:rPr>
              <a:t>Their use has not taken off much.</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Many relational DBMSs have incorporated object database concepts, leading to a new category called </a:t>
            </a: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object-relationa</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l DBMSs (ORDBMSs)</a:t>
            </a:r>
          </a:p>
          <a:p>
            <a:pPr marL="742950" marR="0" lvl="1" indent="-285750" algn="l" defTabSz="914400" rtl="0" eaLnBrk="1" fontAlgn="base" latinLnBrk="0" hangingPunct="1">
              <a:lnSpc>
                <a:spcPct val="100000"/>
              </a:lnSpc>
              <a:spcBef>
                <a:spcPct val="20000"/>
              </a:spcBef>
              <a:spcAft>
                <a:spcPct val="0"/>
              </a:spcAft>
              <a:buClr>
                <a:schemeClr val="tx2"/>
              </a:buClr>
              <a:buSzPct val="55000"/>
              <a:buFont typeface="Wingdings" panose="05000000000000000000" pitchFamily="2" charset="2"/>
              <a:buChar char="n"/>
              <a:defRPr/>
            </a:pPr>
            <a:r>
              <a:rPr kumimoji="0" lang="en-US" altLang="en-US" sz="2200" b="0" i="1" u="none" strike="noStrike" kern="0" cap="none" spc="0" normalizeH="0" baseline="0" noProof="0" dirty="0">
                <a:ln>
                  <a:noFill/>
                </a:ln>
                <a:solidFill>
                  <a:srgbClr val="800000"/>
                </a:solidFill>
                <a:effectLst/>
                <a:uLnTx/>
                <a:uFillTx/>
                <a:latin typeface="+mn-lt"/>
                <a:ea typeface="MS PGothic" panose="020B0600070205080204" pitchFamily="34" charset="-128"/>
              </a:rPr>
              <a:t>Extended relational</a:t>
            </a:r>
            <a:r>
              <a:rPr kumimoji="0" lang="en-US" altLang="en-US" sz="2200" b="0" i="0" u="none" strike="noStrike" kern="0" cap="none" spc="0" normalizeH="0" baseline="0" noProof="0" dirty="0">
                <a:ln>
                  <a:noFill/>
                </a:ln>
                <a:solidFill>
                  <a:srgbClr val="800000"/>
                </a:solidFill>
                <a:effectLst/>
                <a:uLnTx/>
                <a:uFillTx/>
                <a:latin typeface="+mn-lt"/>
                <a:ea typeface="MS PGothic" panose="020B0600070205080204" pitchFamily="34" charset="-128"/>
              </a:rPr>
              <a:t> systems add further capabilities (e.g. for multimedia data, text, XML, and other data types)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45</a:t>
            </a:fld>
            <a:endParaRPr lang="en-US" altLang="en-US" sz="1400" b="1" dirty="0">
              <a:solidFill>
                <a:srgbClr val="990033"/>
              </a:solidFill>
            </a:endParaRPr>
          </a:p>
        </p:txBody>
      </p:sp>
      <p:sp>
        <p:nvSpPr>
          <p:cNvPr id="67587" name="Rectangle 2"/>
          <p:cNvSpPr>
            <a:spLocks noGrp="1"/>
          </p:cNvSpPr>
          <p:nvPr>
            <p:ph type="title"/>
          </p:nvPr>
        </p:nvSpPr>
        <p:spPr>
          <a:ln/>
        </p:spPr>
        <p:txBody>
          <a:bodyPr vert="horz" wrap="square" lIns="91440" tIns="45720" rIns="91440" bIns="45720" anchor="b" anchorCtr="0"/>
          <a:lstStyle/>
          <a:p>
            <a:pPr eaLnBrk="1" hangingPunct="1"/>
            <a:r>
              <a:rPr lang="en-US" altLang="en-US" dirty="0"/>
              <a:t>Historical Development of Database Technology (continued)</a:t>
            </a:r>
          </a:p>
        </p:txBody>
      </p:sp>
      <p:sp>
        <p:nvSpPr>
          <p:cNvPr id="67588" name="Rectangle 3"/>
          <p:cNvSpPr>
            <a:spLocks noGrp="1"/>
          </p:cNvSpPr>
          <p:nvPr>
            <p:ph idx="1"/>
          </p:nvPr>
        </p:nvSpPr>
        <p:spPr>
          <a:ln/>
        </p:spPr>
        <p:txBody>
          <a:bodyPr vert="horz" wrap="square" lIns="91440" tIns="45720" rIns="0" bIns="45720" anchor="t" anchorCtr="0"/>
          <a:lstStyle/>
          <a:p>
            <a:pPr eaLnBrk="1" hangingPunct="1">
              <a:lnSpc>
                <a:spcPct val="90000"/>
              </a:lnSpc>
            </a:pPr>
            <a:r>
              <a:rPr lang="en-US" altLang="en-US" dirty="0"/>
              <a:t>Data on the Web and E-commerce Applications:</a:t>
            </a:r>
          </a:p>
          <a:p>
            <a:pPr lvl="1" eaLnBrk="1" hangingPunct="1">
              <a:lnSpc>
                <a:spcPct val="90000"/>
              </a:lnSpc>
            </a:pPr>
            <a:r>
              <a:rPr lang="en-US" altLang="en-US" dirty="0"/>
              <a:t>Web contains data in HTML (Hypertext markup language) with links among pages.</a:t>
            </a:r>
          </a:p>
          <a:p>
            <a:pPr lvl="1" eaLnBrk="1" hangingPunct="1">
              <a:lnSpc>
                <a:spcPct val="90000"/>
              </a:lnSpc>
            </a:pPr>
            <a:r>
              <a:rPr lang="en-US" altLang="en-US" dirty="0"/>
              <a:t>This has given rise to a new set of applications and E-commerce is using new standards like XML (eXtended  Markup Language). (see Ch. 13).</a:t>
            </a:r>
          </a:p>
          <a:p>
            <a:pPr lvl="1" eaLnBrk="1" hangingPunct="1">
              <a:lnSpc>
                <a:spcPct val="90000"/>
              </a:lnSpc>
            </a:pPr>
            <a:r>
              <a:rPr lang="en-US" altLang="en-US" dirty="0"/>
              <a:t>Script programming languages such as PHP and JavaScript allow generation of dynamic Web pages that are partially generated from a database (see Ch. 11).</a:t>
            </a:r>
          </a:p>
          <a:p>
            <a:pPr lvl="2" eaLnBrk="1" hangingPunct="1">
              <a:lnSpc>
                <a:spcPct val="90000"/>
              </a:lnSpc>
            </a:pPr>
            <a:r>
              <a:rPr lang="en-US" altLang="en-US" dirty="0"/>
              <a:t>Also allow database updates through Web pages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46</a:t>
            </a:fld>
            <a:endParaRPr lang="en-US" altLang="en-US" sz="1400" b="1" dirty="0">
              <a:solidFill>
                <a:srgbClr val="990033"/>
              </a:solidFill>
            </a:endParaRPr>
          </a:p>
        </p:txBody>
      </p:sp>
      <p:sp>
        <p:nvSpPr>
          <p:cNvPr id="69635" name="Rectangle 4"/>
          <p:cNvSpPr>
            <a:spLocks noGrp="1"/>
          </p:cNvSpPr>
          <p:nvPr>
            <p:ph type="title"/>
          </p:nvPr>
        </p:nvSpPr>
        <p:spPr>
          <a:ln/>
        </p:spPr>
        <p:txBody>
          <a:bodyPr vert="horz" wrap="square" lIns="91440" tIns="45720" rIns="91440" bIns="45720" anchor="b" anchorCtr="0"/>
          <a:lstStyle/>
          <a:p>
            <a:pPr eaLnBrk="1" hangingPunct="1"/>
            <a:r>
              <a:rPr lang="en-US" altLang="en-US" dirty="0"/>
              <a:t>Extending Database Capabilities (1)</a:t>
            </a:r>
          </a:p>
        </p:txBody>
      </p:sp>
      <p:sp>
        <p:nvSpPr>
          <p:cNvPr id="69636" name="Rectangle 5"/>
          <p:cNvSpPr>
            <a:spLocks noGrp="1"/>
          </p:cNvSpPr>
          <p:nvPr>
            <p:ph idx="1"/>
          </p:nvPr>
        </p:nvSpPr>
        <p:spPr>
          <a:ln/>
        </p:spPr>
        <p:txBody>
          <a:bodyPr vert="horz" wrap="square" lIns="91440" tIns="45720" rIns="0" bIns="45720" anchor="t" anchorCtr="0"/>
          <a:lstStyle/>
          <a:p>
            <a:pPr eaLnBrk="1" hangingPunct="1">
              <a:lnSpc>
                <a:spcPct val="90000"/>
              </a:lnSpc>
            </a:pPr>
            <a:r>
              <a:rPr lang="en-US" altLang="en-US" sz="2000" dirty="0"/>
              <a:t>New functionality is being added to DBMSs in the following areas:</a:t>
            </a:r>
          </a:p>
          <a:p>
            <a:pPr lvl="1" eaLnBrk="1" hangingPunct="1">
              <a:lnSpc>
                <a:spcPct val="90000"/>
              </a:lnSpc>
            </a:pPr>
            <a:r>
              <a:rPr lang="en-US" altLang="en-US" sz="2000" dirty="0"/>
              <a:t>Scientific Applications – Physics, Chemistry, Biology - Genetics</a:t>
            </a:r>
          </a:p>
          <a:p>
            <a:pPr lvl="1" eaLnBrk="1" hangingPunct="1">
              <a:lnSpc>
                <a:spcPct val="90000"/>
              </a:lnSpc>
            </a:pPr>
            <a:r>
              <a:rPr lang="en-US" altLang="en-US" sz="2000" dirty="0"/>
              <a:t>Earth and Atmospheric Sciences and Astronomy</a:t>
            </a:r>
          </a:p>
          <a:p>
            <a:pPr lvl="1" eaLnBrk="1" hangingPunct="1">
              <a:lnSpc>
                <a:spcPct val="90000"/>
              </a:lnSpc>
            </a:pPr>
            <a:r>
              <a:rPr lang="en-US" altLang="en-US" sz="2000" dirty="0"/>
              <a:t>XML (eXtensible Markup Language)</a:t>
            </a:r>
          </a:p>
          <a:p>
            <a:pPr lvl="1" eaLnBrk="1" hangingPunct="1">
              <a:lnSpc>
                <a:spcPct val="90000"/>
              </a:lnSpc>
            </a:pPr>
            <a:r>
              <a:rPr lang="en-US" altLang="en-US" sz="2000" dirty="0"/>
              <a:t>Image Storage and Management</a:t>
            </a:r>
          </a:p>
          <a:p>
            <a:pPr lvl="1" eaLnBrk="1" hangingPunct="1">
              <a:lnSpc>
                <a:spcPct val="90000"/>
              </a:lnSpc>
            </a:pPr>
            <a:r>
              <a:rPr lang="en-US" altLang="en-US" sz="2000" dirty="0"/>
              <a:t>Audio and Video Data Management</a:t>
            </a:r>
          </a:p>
          <a:p>
            <a:pPr lvl="1" eaLnBrk="1" hangingPunct="1">
              <a:lnSpc>
                <a:spcPct val="90000"/>
              </a:lnSpc>
            </a:pPr>
            <a:r>
              <a:rPr lang="en-US" altLang="en-US" sz="2000" dirty="0"/>
              <a:t>Data Warehousing and Data Mining – a very major area for future development using new technologies (see Chapters 28-29)</a:t>
            </a:r>
          </a:p>
          <a:p>
            <a:pPr lvl="1" eaLnBrk="1" hangingPunct="1">
              <a:lnSpc>
                <a:spcPct val="90000"/>
              </a:lnSpc>
            </a:pPr>
            <a:r>
              <a:rPr lang="en-US" altLang="en-US" sz="2000" dirty="0"/>
              <a:t>Spatial Data Management and Location Based Services</a:t>
            </a:r>
          </a:p>
          <a:p>
            <a:pPr lvl="1" eaLnBrk="1" hangingPunct="1">
              <a:lnSpc>
                <a:spcPct val="90000"/>
              </a:lnSpc>
            </a:pPr>
            <a:r>
              <a:rPr lang="en-US" altLang="en-US" sz="2000" dirty="0"/>
              <a:t>Time Series and Historical Data Management</a:t>
            </a:r>
          </a:p>
          <a:p>
            <a:pPr eaLnBrk="1" hangingPunct="1">
              <a:lnSpc>
                <a:spcPct val="90000"/>
              </a:lnSpc>
            </a:pPr>
            <a:r>
              <a:rPr lang="en-US" altLang="en-US" sz="2000" dirty="0"/>
              <a:t>The above gives rise to </a:t>
            </a:r>
            <a:r>
              <a:rPr lang="en-US" altLang="en-US" sz="2000" i="1" dirty="0"/>
              <a:t>new research and development</a:t>
            </a:r>
            <a:r>
              <a:rPr lang="en-US" altLang="en-US" sz="2000" dirty="0"/>
              <a:t> in incorporating new data types, complex data structures, new operations and storage and indexing schemes in database systems.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47</a:t>
            </a:fld>
            <a:endParaRPr lang="en-US" altLang="en-US" sz="1400" b="1" dirty="0">
              <a:solidFill>
                <a:srgbClr val="990033"/>
              </a:solidFill>
            </a:endParaRPr>
          </a:p>
        </p:txBody>
      </p:sp>
      <p:sp>
        <p:nvSpPr>
          <p:cNvPr id="71683" name="Rectangle 4"/>
          <p:cNvSpPr>
            <a:spLocks noGrp="1"/>
          </p:cNvSpPr>
          <p:nvPr>
            <p:ph type="title"/>
          </p:nvPr>
        </p:nvSpPr>
        <p:spPr>
          <a:ln/>
        </p:spPr>
        <p:txBody>
          <a:bodyPr vert="horz" wrap="square" lIns="91440" tIns="45720" rIns="91440" bIns="45720" anchor="b" anchorCtr="0"/>
          <a:lstStyle/>
          <a:p>
            <a:pPr eaLnBrk="1" hangingPunct="1"/>
            <a:r>
              <a:rPr lang="en-US" altLang="en-US" dirty="0"/>
              <a:t>Extending Database Capabilities (2)</a:t>
            </a:r>
          </a:p>
        </p:txBody>
      </p:sp>
      <p:sp>
        <p:nvSpPr>
          <p:cNvPr id="70660" name="Rectangle 5"/>
          <p:cNvSpPr>
            <a:spLocks noGrp="1" noChangeArrowheads="1"/>
          </p:cNvSpPr>
          <p:nvPr>
            <p:ph idx="1"/>
          </p:nvPr>
        </p:nvSpPr>
        <p:spPr bwMode="auto">
          <a:ln/>
          <a:effectLst/>
          <a:scene3d>
            <a:camera prst="orthographicFront"/>
            <a:lightRig rig="balanced" dir="t"/>
          </a:scene3d>
          <a:sp3d prstMaterial="plastic"/>
        </p:spPr>
        <p:txBody>
          <a:bodyPr vert="horz" wrap="square" lIns="91440" tIns="45720" rIns="0" bIns="45720" numCol="1" anchor="t" anchorCtr="0" compatLnSpc="1"/>
          <a:lstStyle/>
          <a:p>
            <a:pPr marL="342900" marR="0" lvl="0" indent="-342900" algn="just" defTabSz="914400" rtl="0" eaLnBrk="1" fontAlgn="base" latinLnBrk="0" hangingPunct="1">
              <a:lnSpc>
                <a:spcPct val="90000"/>
              </a:lnSpc>
              <a:spcBef>
                <a:spcPct val="20000"/>
              </a:spcBef>
              <a:spcAft>
                <a:spcPct val="0"/>
              </a:spcAft>
              <a:buClr>
                <a:srgbClr val="990033"/>
              </a:buClr>
              <a:buSzPct val="60000"/>
              <a:buFont typeface="Wingdings" panose="05000000000000000000" pitchFamily="2" charset="2"/>
              <a:buChar char="n"/>
              <a:defRPr/>
            </a:pPr>
            <a:r>
              <a:rPr kumimoji="0" lang="en-US" altLang="en-US" sz="20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Background since the advent of the  21</a:t>
            </a:r>
            <a:r>
              <a:rPr kumimoji="0" lang="en-US" altLang="en-US" sz="2000" b="0" i="0" u="none" strike="noStrike" kern="0" cap="none" spc="0" normalizeH="0" baseline="30000" noProof="0" dirty="0">
                <a:ln>
                  <a:noFill/>
                </a:ln>
                <a:solidFill>
                  <a:schemeClr val="tx2"/>
                </a:solidFill>
                <a:effectLst/>
                <a:uLnTx/>
                <a:uFillTx/>
                <a:latin typeface="+mn-lt"/>
                <a:ea typeface="MS PGothic" panose="020B0600070205080204" pitchFamily="34" charset="-128"/>
                <a:cs typeface="+mn-cs"/>
              </a:rPr>
              <a:t>st</a:t>
            </a:r>
            <a:r>
              <a:rPr kumimoji="0" lang="en-US" altLang="en-US" sz="20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 Century:</a:t>
            </a:r>
          </a:p>
          <a:p>
            <a:pPr marL="342900" marR="0" lvl="0" indent="-342900" algn="just" defTabSz="914400" rtl="0" eaLnBrk="1" fontAlgn="base" latinLnBrk="0" hangingPunct="1">
              <a:lnSpc>
                <a:spcPct val="90000"/>
              </a:lnSpc>
              <a:spcBef>
                <a:spcPct val="20000"/>
              </a:spcBef>
              <a:spcAft>
                <a:spcPct val="0"/>
              </a:spcAft>
              <a:buClr>
                <a:srgbClr val="990033"/>
              </a:buClr>
              <a:buSzPct val="60000"/>
              <a:buFont typeface="Wingdings" panose="05000000000000000000" pitchFamily="2" charset="2"/>
              <a:buNone/>
              <a:defRPr/>
            </a:pPr>
            <a:endParaRPr kumimoji="0" lang="en-US" altLang="en-US" sz="200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endParaRP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Char char="n"/>
              <a:defRPr/>
            </a:pPr>
            <a:r>
              <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rPr>
              <a:t>First decade of the 21</a:t>
            </a:r>
            <a:r>
              <a:rPr kumimoji="0" lang="en-US" altLang="en-US" sz="2400" b="0" i="0" u="none" strike="noStrike" kern="0" cap="none" spc="0" normalizeH="0" baseline="30000" noProof="0" dirty="0">
                <a:ln>
                  <a:noFill/>
                </a:ln>
                <a:solidFill>
                  <a:srgbClr val="800000"/>
                </a:solidFill>
                <a:effectLst/>
                <a:uLnTx/>
                <a:uFillTx/>
                <a:latin typeface="+mn-lt"/>
                <a:ea typeface="MS PGothic" panose="020B0600070205080204" pitchFamily="34" charset="-128"/>
              </a:rPr>
              <a:t>st</a:t>
            </a:r>
            <a:r>
              <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rPr>
              <a:t> century has seen tremendous growth in user generated data and automatically collected data from applications and search engines.</a:t>
            </a: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None/>
              <a:defRPr/>
            </a:pPr>
            <a:endPar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endParaRP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Char char="n"/>
              <a:defRPr/>
            </a:pPr>
            <a:r>
              <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rPr>
              <a:t>Social Media platforms such as </a:t>
            </a:r>
            <a:r>
              <a:rPr kumimoji="0" lang="en-US" altLang="en-US" sz="2400" b="0" i="0" u="none" strike="noStrike" kern="0" cap="none" spc="0" normalizeH="0" baseline="0" noProof="0" dirty="0">
                <a:ln>
                  <a:noFill/>
                </a:ln>
                <a:solidFill>
                  <a:srgbClr val="800000"/>
                </a:solidFill>
                <a:effectLst/>
                <a:highlight>
                  <a:srgbClr val="FFFF00"/>
                </a:highlight>
                <a:uLnTx/>
                <a:uFillTx/>
                <a:latin typeface="+mn-lt"/>
                <a:ea typeface="MS PGothic" panose="020B0600070205080204" pitchFamily="34" charset="-128"/>
              </a:rPr>
              <a:t>Facebook and Twitter are generating millions of transactions a day and businesses are interested to tap into this data to “understand” the users</a:t>
            </a: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None/>
              <a:defRPr/>
            </a:pPr>
            <a:endPar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endParaRP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Char char="n"/>
              <a:defRPr/>
            </a:pPr>
            <a:r>
              <a:rPr kumimoji="0" lang="en-US" altLang="en-US" sz="2400" b="0" i="0" u="none" strike="noStrike" kern="0" cap="none" spc="0" normalizeH="0" baseline="0" noProof="0" dirty="0">
                <a:ln>
                  <a:noFill/>
                </a:ln>
                <a:solidFill>
                  <a:srgbClr val="800000"/>
                </a:solidFill>
                <a:effectLst/>
                <a:uLnTx/>
                <a:uFillTx/>
                <a:latin typeface="+mn-lt"/>
                <a:ea typeface="MS PGothic" panose="020B0600070205080204" pitchFamily="34" charset="-128"/>
              </a:rPr>
              <a:t>Cloud Storage and Backup is making unlimited amount of storage available to users and applications</a:t>
            </a:r>
          </a:p>
          <a:p>
            <a:pPr marL="742950" marR="0" lvl="1" indent="-285750" algn="just" defTabSz="914400" rtl="0" eaLnBrk="1" fontAlgn="base" latinLnBrk="0" hangingPunct="1">
              <a:lnSpc>
                <a:spcPct val="90000"/>
              </a:lnSpc>
              <a:spcBef>
                <a:spcPct val="20000"/>
              </a:spcBef>
              <a:spcAft>
                <a:spcPct val="0"/>
              </a:spcAft>
              <a:buClr>
                <a:schemeClr val="tx2"/>
              </a:buClr>
              <a:buSzPct val="55000"/>
              <a:buFont typeface="Wingdings" panose="05000000000000000000" pitchFamily="2" charset="2"/>
              <a:buChar char="n"/>
              <a:defRPr/>
            </a:pPr>
            <a:endParaRPr kumimoji="0" lang="en-US" altLang="en-US" sz="1800" b="0" i="0" u="none" strike="noStrike" kern="0" cap="none" spc="0" normalizeH="0" baseline="0" noProof="0" dirty="0">
              <a:ln>
                <a:noFill/>
              </a:ln>
              <a:solidFill>
                <a:srgbClr val="800000"/>
              </a:solidFill>
              <a:effectLst/>
              <a:uLnTx/>
              <a:uFillTx/>
              <a:latin typeface="+mn-lt"/>
              <a:ea typeface="MS PGothic" panose="020B0600070205080204" pitchFamily="34" charset="-128"/>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48</a:t>
            </a:fld>
            <a:endParaRPr lang="en-US" altLang="en-US" sz="1400" b="1" dirty="0">
              <a:solidFill>
                <a:srgbClr val="990033"/>
              </a:solidFill>
            </a:endParaRPr>
          </a:p>
        </p:txBody>
      </p:sp>
      <p:sp>
        <p:nvSpPr>
          <p:cNvPr id="73731" name="Rectangle 4"/>
          <p:cNvSpPr>
            <a:spLocks noGrp="1"/>
          </p:cNvSpPr>
          <p:nvPr>
            <p:ph type="title"/>
          </p:nvPr>
        </p:nvSpPr>
        <p:spPr>
          <a:ln/>
        </p:spPr>
        <p:txBody>
          <a:bodyPr vert="horz" wrap="square" lIns="91440" tIns="45720" rIns="91440" bIns="45720" anchor="b" anchorCtr="0"/>
          <a:lstStyle/>
          <a:p>
            <a:pPr eaLnBrk="1" hangingPunct="1"/>
            <a:r>
              <a:rPr lang="en-US" altLang="en-US" dirty="0"/>
              <a:t>Extending Database Capabilities (3)</a:t>
            </a:r>
          </a:p>
        </p:txBody>
      </p:sp>
      <p:sp>
        <p:nvSpPr>
          <p:cNvPr id="73732" name="Rectangle 5"/>
          <p:cNvSpPr>
            <a:spLocks noGrp="1"/>
          </p:cNvSpPr>
          <p:nvPr>
            <p:ph idx="1"/>
          </p:nvPr>
        </p:nvSpPr>
        <p:spPr>
          <a:ln/>
        </p:spPr>
        <p:txBody>
          <a:bodyPr vert="horz" wrap="square" lIns="91440" tIns="45720" rIns="0" bIns="45720" anchor="t" anchorCtr="0"/>
          <a:lstStyle/>
          <a:p>
            <a:pPr algn="just" eaLnBrk="1" hangingPunct="1">
              <a:lnSpc>
                <a:spcPct val="90000"/>
              </a:lnSpc>
            </a:pPr>
            <a:r>
              <a:rPr lang="en-US" altLang="en-US" sz="2400" dirty="0"/>
              <a:t>Emergence of Big Data Technologies and NOSQL databases</a:t>
            </a:r>
          </a:p>
          <a:p>
            <a:pPr lvl="1" algn="just" eaLnBrk="1" hangingPunct="1">
              <a:lnSpc>
                <a:spcPct val="90000"/>
              </a:lnSpc>
            </a:pPr>
            <a:r>
              <a:rPr lang="en-US" altLang="en-US" sz="2400" dirty="0"/>
              <a:t>New data storage, management and analysis technology was necessary to deal with the onslaught of data in petabytes a day (10**15 bytes or 1000 terabytes) in some applications – this started being commonly called as “Big Data”.</a:t>
            </a:r>
          </a:p>
          <a:p>
            <a:pPr lvl="1" eaLnBrk="1" hangingPunct="1">
              <a:lnSpc>
                <a:spcPct val="90000"/>
              </a:lnSpc>
            </a:pPr>
            <a:r>
              <a:rPr lang="en-US" altLang="en-US" sz="2400" dirty="0"/>
              <a:t>Hadoop (which originated from Yahoo) and Mapreduce Programming approach to distributed data processing (which originated from Google) as well as the Google file system have given rise to Big Data technologies (Chapter 25). Further enhancements are taking place in the form of Spark based technology.</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49</a:t>
            </a:fld>
            <a:endParaRPr lang="en-US" altLang="en-US" sz="1400" b="1" dirty="0">
              <a:solidFill>
                <a:srgbClr val="990033"/>
              </a:solidFill>
            </a:endParaRPr>
          </a:p>
        </p:txBody>
      </p:sp>
      <p:sp>
        <p:nvSpPr>
          <p:cNvPr id="75779" name="Rectangle 4"/>
          <p:cNvSpPr>
            <a:spLocks noGrp="1"/>
          </p:cNvSpPr>
          <p:nvPr>
            <p:ph type="title"/>
          </p:nvPr>
        </p:nvSpPr>
        <p:spPr>
          <a:ln/>
        </p:spPr>
        <p:txBody>
          <a:bodyPr vert="horz" wrap="square" lIns="91440" tIns="45720" rIns="91440" bIns="45720" anchor="b" anchorCtr="0"/>
          <a:lstStyle/>
          <a:p>
            <a:pPr eaLnBrk="1" hangingPunct="1"/>
            <a:r>
              <a:rPr lang="en-US" altLang="en-US" dirty="0"/>
              <a:t>Extending Database Capabilities (4)</a:t>
            </a:r>
          </a:p>
        </p:txBody>
      </p:sp>
      <p:sp>
        <p:nvSpPr>
          <p:cNvPr id="75780" name="Rectangle 5"/>
          <p:cNvSpPr>
            <a:spLocks noGrp="1"/>
          </p:cNvSpPr>
          <p:nvPr>
            <p:ph idx="1"/>
          </p:nvPr>
        </p:nvSpPr>
        <p:spPr>
          <a:ln/>
        </p:spPr>
        <p:txBody>
          <a:bodyPr vert="horz" wrap="square" lIns="91440" tIns="45720" rIns="0" bIns="45720" anchor="t" anchorCtr="0"/>
          <a:lstStyle/>
          <a:p>
            <a:pPr algn="just" eaLnBrk="1" hangingPunct="1">
              <a:lnSpc>
                <a:spcPct val="90000"/>
              </a:lnSpc>
            </a:pPr>
            <a:r>
              <a:rPr lang="en-US" altLang="en-US" sz="2400" dirty="0"/>
              <a:t>Emergence of Big Data Technologies and NOSQL databases</a:t>
            </a:r>
          </a:p>
          <a:p>
            <a:pPr lvl="1" algn="just" eaLnBrk="1" hangingPunct="1">
              <a:lnSpc>
                <a:spcPct val="90000"/>
              </a:lnSpc>
            </a:pPr>
            <a:r>
              <a:rPr lang="en-US" altLang="en-US" sz="2400" dirty="0"/>
              <a:t>NOSQL (Not Only SQL- where SQL is the de facto standard language for relational DBMSs) systems have been designed for rapid search and retrieval from documents, processing of huge graphs occurring on social networks, and other forms of unstructured data with flexible models of transaction processing (Chapter 24).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Course Evaluation</a:t>
            </a:r>
          </a:p>
        </p:txBody>
      </p:sp>
      <p:sp>
        <p:nvSpPr>
          <p:cNvPr id="3" name="Slide Number Placeholder 2">
            <a:extLst>
              <a:ext uri="{FF2B5EF4-FFF2-40B4-BE49-F238E27FC236}">
                <a16:creationId xmlns:a16="http://schemas.microsoft.com/office/drawing/2014/main" id="{5093A174-F700-D164-8533-85B0B8048A75}"/>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a:t>
            </a:fld>
            <a:endParaRPr lang="en-US" altLang="en-US" sz="1400" b="1" dirty="0">
              <a:solidFill>
                <a:srgbClr val="990033"/>
              </a:solidFill>
              <a:latin typeface="Arial" panose="020B0604020202020204" pitchFamily="34" charset="0"/>
            </a:endParaRPr>
          </a:p>
        </p:txBody>
      </p:sp>
      <p:pic>
        <p:nvPicPr>
          <p:cNvPr id="6" name="Picture 5">
            <a:extLst>
              <a:ext uri="{FF2B5EF4-FFF2-40B4-BE49-F238E27FC236}">
                <a16:creationId xmlns:a16="http://schemas.microsoft.com/office/drawing/2014/main" id="{1861D230-145C-53FF-353C-DE5D5BFE9F7E}"/>
              </a:ext>
            </a:extLst>
          </p:cNvPr>
          <p:cNvPicPr>
            <a:picLocks noChangeAspect="1"/>
          </p:cNvPicPr>
          <p:nvPr/>
        </p:nvPicPr>
        <p:blipFill>
          <a:blip r:embed="rId2"/>
          <a:stretch>
            <a:fillRect/>
          </a:stretch>
        </p:blipFill>
        <p:spPr>
          <a:xfrm>
            <a:off x="228600" y="1701800"/>
            <a:ext cx="8610600" cy="469900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ln/>
        </p:spPr>
        <p:txBody>
          <a:bodyPr vert="horz" wrap="square" lIns="91440" tIns="45720" rIns="91440" bIns="45720" anchor="b" anchorCtr="0"/>
          <a:lstStyle/>
          <a:p>
            <a:r>
              <a:rPr lang="en-US" altLang="en-US" dirty="0"/>
              <a:t>Relational Database Tables</a:t>
            </a:r>
            <a:endParaRPr lang="en-IN" altLang="en-US" dirty="0"/>
          </a:p>
        </p:txBody>
      </p:sp>
      <p:sp>
        <p:nvSpPr>
          <p:cNvPr id="77827" name="Text Placeholder 4"/>
          <p:cNvSpPr>
            <a:spLocks noGrp="1"/>
          </p:cNvSpPr>
          <p:nvPr>
            <p:ph idx="1"/>
          </p:nvPr>
        </p:nvSpPr>
        <p:spPr>
          <a:ln/>
        </p:spPr>
        <p:txBody>
          <a:bodyPr vert="horz" wrap="square" lIns="91440" tIns="45720" rIns="0" bIns="45720" anchor="t" anchorCtr="0"/>
          <a:lstStyle/>
          <a:p>
            <a:r>
              <a:rPr lang="en-US" altLang="en-US" sz="2400" dirty="0"/>
              <a:t>A relational database stores data in tables.</a:t>
            </a:r>
          </a:p>
          <a:p>
            <a:r>
              <a:rPr lang="en-US" altLang="en-US" sz="2400" dirty="0"/>
              <a:t>Each table holds data about one single theme.</a:t>
            </a:r>
          </a:p>
          <a:p>
            <a:r>
              <a:rPr lang="en-US" altLang="en-US" sz="2400" dirty="0"/>
              <a:t>In a relational database, tables are joined together using the value of the data.</a:t>
            </a:r>
          </a:p>
          <a:p>
            <a:r>
              <a:rPr lang="en-US" altLang="en-US" sz="2400" dirty="0"/>
              <a:t> Relational databases minimize data redundancy, preserve complex relationships, and allow for partial data.</a:t>
            </a:r>
          </a:p>
        </p:txBody>
      </p:sp>
      <p:sp>
        <p:nvSpPr>
          <p:cNvPr id="2" name="Slide Number Placeholder 1">
            <a:extLst>
              <a:ext uri="{FF2B5EF4-FFF2-40B4-BE49-F238E27FC236}">
                <a16:creationId xmlns:a16="http://schemas.microsoft.com/office/drawing/2014/main" id="{FA9A733E-3E27-62E6-6DB8-A1BE6F4DBFAF}"/>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50</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3"/>
          <p:cNvSpPr>
            <a:spLocks noGrp="1"/>
          </p:cNvSpPr>
          <p:nvPr>
            <p:ph type="title"/>
          </p:nvPr>
        </p:nvSpPr>
        <p:spPr>
          <a:ln/>
        </p:spPr>
        <p:txBody>
          <a:bodyPr vert="horz" wrap="square" lIns="91440" tIns="45720" rIns="91440" bIns="45720" anchor="b" anchorCtr="0"/>
          <a:lstStyle/>
          <a:p>
            <a:r>
              <a:rPr lang="en-US" altLang="en-US" dirty="0"/>
              <a:t>Relational Database Example</a:t>
            </a:r>
            <a:endParaRPr lang="en-IN" altLang="en-US" dirty="0"/>
          </a:p>
        </p:txBody>
      </p:sp>
      <p:sp>
        <p:nvSpPr>
          <p:cNvPr id="78851" name="Text Placeholder 4"/>
          <p:cNvSpPr>
            <a:spLocks noGrp="1"/>
          </p:cNvSpPr>
          <p:nvPr>
            <p:ph idx="1"/>
          </p:nvPr>
        </p:nvSpPr>
        <p:spPr>
          <a:xfrm>
            <a:off x="457200" y="1600200"/>
            <a:ext cx="8229600" cy="546100"/>
          </a:xfrm>
          <a:ln/>
        </p:spPr>
        <p:txBody>
          <a:bodyPr vert="horz" wrap="square" lIns="91440" tIns="45720" rIns="0" bIns="45720" anchor="t" anchorCtr="0"/>
          <a:lstStyle/>
          <a:p>
            <a:pPr marL="0" indent="0">
              <a:buNone/>
            </a:pPr>
            <a:r>
              <a:rPr lang="en-US" altLang="en-US" sz="2400" dirty="0"/>
              <a:t> The Adviser and Student Tables</a:t>
            </a:r>
          </a:p>
        </p:txBody>
      </p:sp>
      <p:pic>
        <p:nvPicPr>
          <p:cNvPr id="78852" name="Picture 1" descr="The screenshot shows the adviser and student tables. Two screenshotted Microsoft Access tables labeled provide an example of relational databases. The student table provides names, addresses and contact information for seven students, as well as the last name of each student’s adviser under the heading Adviser Last Name. The corresponding adviser table lists names and e mail addresses for five advisers. Arrows linking the two tables describe how student and adviser data is linked using the Adviser Last Name field."/>
          <p:cNvPicPr>
            <a:picLocks noChangeAspect="1"/>
          </p:cNvPicPr>
          <p:nvPr/>
        </p:nvPicPr>
        <p:blipFill>
          <a:blip r:embed="rId2"/>
          <a:stretch>
            <a:fillRect/>
          </a:stretch>
        </p:blipFill>
        <p:spPr>
          <a:xfrm>
            <a:off x="271463" y="2154238"/>
            <a:ext cx="8601075" cy="3733800"/>
          </a:xfrm>
          <a:prstGeom prst="rect">
            <a:avLst/>
          </a:prstGeom>
          <a:noFill/>
          <a:ln w="9525">
            <a:noFill/>
          </a:ln>
        </p:spPr>
      </p:pic>
      <p:sp>
        <p:nvSpPr>
          <p:cNvPr id="2" name="Slide Number Placeholder 1">
            <a:extLst>
              <a:ext uri="{FF2B5EF4-FFF2-40B4-BE49-F238E27FC236}">
                <a16:creationId xmlns:a16="http://schemas.microsoft.com/office/drawing/2014/main" id="{DB38C373-16AD-46C1-3030-0A20C464C540}"/>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51</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ln/>
        </p:spPr>
        <p:txBody>
          <a:bodyPr vert="horz" wrap="square" lIns="91425" tIns="91425" rIns="91425" bIns="91425" anchor="b" anchorCtr="0"/>
          <a:lstStyle/>
          <a:p>
            <a:pPr>
              <a:spcBef>
                <a:spcPct val="0"/>
              </a:spcBef>
              <a:buClr>
                <a:srgbClr val="007FA3"/>
              </a:buClr>
              <a:buFont typeface="Times New Roman" panose="02020603050405020304" pitchFamily="18" charset="0"/>
              <a:buNone/>
            </a:pPr>
            <a: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Department, Adviser, and</a:t>
            </a:r>
            <a:b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br>
            <a: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Student Tables</a:t>
            </a:r>
            <a:endParaRPr lang="en-IN" altLang="en-US" dirty="0">
              <a:solidFill>
                <a:srgbClr val="007FA3"/>
              </a:solidFill>
              <a:latin typeface="Times New Roman" panose="02020603050405020304" pitchFamily="18" charset="0"/>
              <a:ea typeface="Times New Roman" panose="02020603050405020304" pitchFamily="18" charset="0"/>
              <a:cs typeface="+mj-cs"/>
              <a:sym typeface="Times New Roman" panose="02020603050405020304" pitchFamily="18" charset="0"/>
            </a:endParaRPr>
          </a:p>
        </p:txBody>
      </p:sp>
      <p:pic>
        <p:nvPicPr>
          <p:cNvPr id="79875" name="Picture 1" descr="The screenshot shows the student, adviser, and student tables. Three screenshotted Microsoft Access tables are labeled The Department, Adviser, and Student Tables. The student table lists student names, e mail and phone contact information, addresses and each student’s adviser’s last name. The adviser table lists adviser names, e mail addresses and each adviser’s department. The department table lists each department’s name, phone number and administrative assistant names and e mail addresses. Arrows between each table demonstrate their interconnectivity. An arrow leading to the department table highlights how department data can be inserted as needed, with no student or adviser data required. An arrow leading to the student table describes how any student’s adviser’s name can be changed, because the new value is linked to its own data. A second arrow, also leading to the student table, highlights how data from the student table can be deleted with no corresponding data from the department or adviser tables being lost."/>
          <p:cNvPicPr>
            <a:picLocks noChangeAspect="1"/>
          </p:cNvPicPr>
          <p:nvPr/>
        </p:nvPicPr>
        <p:blipFill>
          <a:blip r:embed="rId2"/>
          <a:stretch>
            <a:fillRect/>
          </a:stretch>
        </p:blipFill>
        <p:spPr>
          <a:xfrm>
            <a:off x="120650" y="1524000"/>
            <a:ext cx="8712200" cy="5029200"/>
          </a:xfrm>
          <a:prstGeom prst="rect">
            <a:avLst/>
          </a:prstGeom>
          <a:noFill/>
          <a:ln w="9525">
            <a:noFill/>
          </a:ln>
        </p:spPr>
      </p:pic>
      <p:sp>
        <p:nvSpPr>
          <p:cNvPr id="2" name="Date Placeholder 1">
            <a:extLst>
              <a:ext uri="{FF2B5EF4-FFF2-40B4-BE49-F238E27FC236}">
                <a16:creationId xmlns:a16="http://schemas.microsoft.com/office/drawing/2014/main" id="{E2DBAC38-1610-1EC8-CD00-848F7DF8AE1F}"/>
              </a:ext>
            </a:extLst>
          </p:cNvPr>
          <p:cNvSpPr>
            <a:spLocks noGrp="1"/>
          </p:cNvSpPr>
          <p:nvPr>
            <p:ph type="dt" idx="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40CA5EDC-4E05-7651-2DDD-F5A8BF6A53DA}"/>
              </a:ext>
            </a:extLst>
          </p:cNvPr>
          <p:cNvSpPr>
            <a:spLocks noGrp="1"/>
          </p:cNvSpPr>
          <p:nvPr>
            <p:ph type="sldNum" idx="4"/>
          </p:nvPr>
        </p:nvSpPr>
        <p:spPr/>
        <p:txBody>
          <a:bodyPr/>
          <a:lstStyle/>
          <a:p>
            <a:pPr algn="r" eaLnBrk="1" hangingPunct="1">
              <a:buSzPct val="25000"/>
              <a:buNone/>
            </a:pPr>
            <a:fld id="{9A0DB2DC-4C9A-4742-B13C-FB6460FD3503}" type="slidenum">
              <a:rPr lang="en-US" altLang="zh-CN" sz="900" smtClean="0">
                <a:solidFill>
                  <a:srgbClr val="000000"/>
                </a:solidFill>
                <a:cs typeface="Arial" panose="020B0604020202020204" pitchFamily="34" charset="0"/>
                <a:sym typeface="Arial" panose="020B0604020202020204" pitchFamily="34" charset="0"/>
              </a:rPr>
              <a:t>52</a:t>
            </a:fld>
            <a:endParaRPr lang="en-US" altLang="zh-CN" sz="900" dirty="0">
              <a:solidFill>
                <a:srgbClr val="000000"/>
              </a:solidFill>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ln/>
        </p:spPr>
        <p:txBody>
          <a:bodyPr vert="horz" wrap="square" lIns="91425" tIns="91425" rIns="91425" bIns="91425" anchor="b" anchorCtr="0"/>
          <a:lstStyle/>
          <a:p>
            <a:pPr>
              <a:spcBef>
                <a:spcPct val="0"/>
              </a:spcBef>
              <a:buClr>
                <a:srgbClr val="007FA3"/>
              </a:buClr>
              <a:buFont typeface="Times New Roman" panose="02020603050405020304" pitchFamily="18" charset="0"/>
              <a:buNone/>
            </a:pPr>
            <a:r>
              <a:rPr lang="en-US" altLang="en-US"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Art Course Database Tables</a:t>
            </a:r>
            <a:endParaRPr lang="en-IN" altLang="en-US" dirty="0">
              <a:solidFill>
                <a:srgbClr val="007FA3"/>
              </a:solidFill>
              <a:latin typeface="Times New Roman" panose="02020603050405020304" pitchFamily="18" charset="0"/>
              <a:ea typeface="Times New Roman" panose="02020603050405020304" pitchFamily="18" charset="0"/>
              <a:cs typeface="+mj-cs"/>
              <a:sym typeface="Times New Roman" panose="02020603050405020304" pitchFamily="18" charset="0"/>
            </a:endParaRPr>
          </a:p>
        </p:txBody>
      </p:sp>
      <p:pic>
        <p:nvPicPr>
          <p:cNvPr id="80899" name="Picture 1" descr="The screenshot shows the art course database tables. Three screenshotted Microsoft Access tables describe an example relational database. The customer table, at the top, lists customer names, corresponding numbers, 1 through 7, and telephone contact information. The course table, in the center, lists course numbers, 1 through 5, names, starting dates and enrollment fees. The enrollment table, at the bottom, lists customer numbers, as designated in the customer table, and course numbers which are designated in the course table with the amount each customer has paid. Arrows leading from the enrollment table to the other two tables illustrate the database’s interconnectivity. Two arrows leading to the course table describe how the course starting date may be changed without causing problems, and how new course data can be inserted as needed. A third arrow leading to the enrollment table describes how rows can be deleted with no adverse consequences."/>
          <p:cNvPicPr>
            <a:picLocks noChangeAspect="1"/>
          </p:cNvPicPr>
          <p:nvPr/>
        </p:nvPicPr>
        <p:blipFill>
          <a:blip r:embed="rId2"/>
          <a:stretch>
            <a:fillRect/>
          </a:stretch>
        </p:blipFill>
        <p:spPr>
          <a:xfrm>
            <a:off x="161925" y="1447800"/>
            <a:ext cx="8494713" cy="4953000"/>
          </a:xfrm>
          <a:prstGeom prst="rect">
            <a:avLst/>
          </a:prstGeom>
          <a:noFill/>
          <a:ln w="9525">
            <a:noFill/>
          </a:ln>
        </p:spPr>
      </p:pic>
      <p:sp>
        <p:nvSpPr>
          <p:cNvPr id="2" name="Date Placeholder 1">
            <a:extLst>
              <a:ext uri="{FF2B5EF4-FFF2-40B4-BE49-F238E27FC236}">
                <a16:creationId xmlns:a16="http://schemas.microsoft.com/office/drawing/2014/main" id="{F3B131CC-F426-C5E4-8E25-200953EF6CFB}"/>
              </a:ext>
            </a:extLst>
          </p:cNvPr>
          <p:cNvSpPr>
            <a:spLocks noGrp="1"/>
          </p:cNvSpPr>
          <p:nvPr>
            <p:ph type="dt" idx="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5E9DDE40-B873-AB31-DC3D-E306CA88249B}"/>
              </a:ext>
            </a:extLst>
          </p:cNvPr>
          <p:cNvSpPr>
            <a:spLocks noGrp="1"/>
          </p:cNvSpPr>
          <p:nvPr>
            <p:ph type="sldNum" idx="4"/>
          </p:nvPr>
        </p:nvSpPr>
        <p:spPr/>
        <p:txBody>
          <a:bodyPr/>
          <a:lstStyle/>
          <a:p>
            <a:pPr algn="r" eaLnBrk="1" hangingPunct="1">
              <a:buSzPct val="25000"/>
              <a:buNone/>
            </a:pPr>
            <a:fld id="{9A0DB2DC-4C9A-4742-B13C-FB6460FD3503}" type="slidenum">
              <a:rPr lang="en-US" altLang="zh-CN" sz="900" smtClean="0">
                <a:solidFill>
                  <a:srgbClr val="000000"/>
                </a:solidFill>
                <a:cs typeface="Arial" panose="020B0604020202020204" pitchFamily="34" charset="0"/>
                <a:sym typeface="Arial" panose="020B0604020202020204" pitchFamily="34" charset="0"/>
              </a:rPr>
              <a:t>53</a:t>
            </a:fld>
            <a:endParaRPr lang="en-US" altLang="zh-CN" sz="900" dirty="0">
              <a:solidFill>
                <a:srgbClr val="000000"/>
              </a:solidFill>
              <a:ea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3"/>
          <p:cNvSpPr>
            <a:spLocks noGrp="1"/>
          </p:cNvSpPr>
          <p:nvPr>
            <p:ph type="title"/>
          </p:nvPr>
        </p:nvSpPr>
        <p:spPr>
          <a:ln/>
        </p:spPr>
        <p:txBody>
          <a:bodyPr vert="horz" wrap="square" lIns="91440" tIns="45720" rIns="91440" bIns="45720" anchor="b" anchorCtr="0"/>
          <a:lstStyle/>
          <a:p>
            <a:r>
              <a:rPr lang="en-US" altLang="en-US" dirty="0"/>
              <a:t>Relational Tables are Processed by Structured Query Language (S</a:t>
            </a:r>
            <a:r>
              <a:rPr lang="en-US" altLang="en-US" sz="100" dirty="0"/>
              <a:t> </a:t>
            </a:r>
            <a:r>
              <a:rPr lang="en-US" altLang="en-US" dirty="0"/>
              <a:t>Q</a:t>
            </a:r>
            <a:r>
              <a:rPr lang="en-US" altLang="en-US" sz="100" dirty="0"/>
              <a:t> </a:t>
            </a:r>
            <a:r>
              <a:rPr lang="en-US" altLang="en-US" dirty="0"/>
              <a:t>L)</a:t>
            </a:r>
            <a:endParaRPr lang="en-IN" altLang="en-US" dirty="0"/>
          </a:p>
        </p:txBody>
      </p:sp>
      <p:sp>
        <p:nvSpPr>
          <p:cNvPr id="81923" name="Text Placeholder 4"/>
          <p:cNvSpPr>
            <a:spLocks noGrp="1"/>
          </p:cNvSpPr>
          <p:nvPr>
            <p:ph idx="1"/>
          </p:nvPr>
        </p:nvSpPr>
        <p:spPr>
          <a:ln/>
        </p:spPr>
        <p:txBody>
          <a:bodyPr vert="horz" wrap="square" lIns="91440" tIns="45720" rIns="0" bIns="45720" anchor="t" anchorCtr="0"/>
          <a:lstStyle/>
          <a:p>
            <a:r>
              <a:rPr lang="en-US" altLang="en-US" sz="2400" b="1" dirty="0"/>
              <a:t>Structured Query Language </a:t>
            </a:r>
            <a:r>
              <a:rPr lang="en-US" altLang="en-US" sz="2400" dirty="0"/>
              <a:t>(S</a:t>
            </a:r>
            <a:r>
              <a:rPr lang="en-US" altLang="en-US" sz="100" dirty="0"/>
              <a:t> </a:t>
            </a:r>
            <a:r>
              <a:rPr lang="en-US" altLang="en-US" sz="2400" dirty="0"/>
              <a:t>Q</a:t>
            </a:r>
            <a:r>
              <a:rPr lang="en-US" altLang="en-US" sz="100" dirty="0"/>
              <a:t> </a:t>
            </a:r>
            <a:r>
              <a:rPr lang="en-US" altLang="en-US" sz="2400" dirty="0"/>
              <a:t>L) is an international standard for creating, processing, and querying databases and their tables.</a:t>
            </a:r>
          </a:p>
          <a:p>
            <a:r>
              <a:rPr lang="en-US" altLang="en-US" sz="2400" dirty="0"/>
              <a:t>Many databases use S</a:t>
            </a:r>
            <a:r>
              <a:rPr lang="en-US" altLang="en-US" sz="100" dirty="0"/>
              <a:t> </a:t>
            </a:r>
            <a:r>
              <a:rPr lang="en-US" altLang="en-US" sz="2400" dirty="0"/>
              <a:t>Q</a:t>
            </a:r>
            <a:r>
              <a:rPr lang="en-US" altLang="en-US" sz="100" dirty="0"/>
              <a:t> </a:t>
            </a:r>
            <a:r>
              <a:rPr lang="en-US" altLang="en-US" sz="2400" dirty="0"/>
              <a:t>L to retrieve, format, report, insert, delete, and/or modify data for users.</a:t>
            </a:r>
          </a:p>
        </p:txBody>
      </p:sp>
      <p:sp>
        <p:nvSpPr>
          <p:cNvPr id="2" name="Slide Number Placeholder 1">
            <a:extLst>
              <a:ext uri="{FF2B5EF4-FFF2-40B4-BE49-F238E27FC236}">
                <a16:creationId xmlns:a16="http://schemas.microsoft.com/office/drawing/2014/main" id="{8EA16555-D482-FE35-9665-48D12208887E}"/>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54</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ln/>
        </p:spPr>
        <p:txBody>
          <a:bodyPr vert="horz" wrap="square" lIns="91440" tIns="45720" rIns="91440" bIns="45720" anchor="b" anchorCtr="0"/>
          <a:lstStyle/>
          <a:p>
            <a:r>
              <a:rPr lang="en-US" altLang="en-US" dirty="0"/>
              <a:t>S</a:t>
            </a:r>
            <a:r>
              <a:rPr lang="en-US" altLang="en-US" sz="100" dirty="0"/>
              <a:t> </a:t>
            </a:r>
            <a:r>
              <a:rPr lang="en-US" altLang="en-US" dirty="0"/>
              <a:t>Q</a:t>
            </a:r>
            <a:r>
              <a:rPr lang="en-US" altLang="en-US" sz="100" dirty="0"/>
              <a:t> </a:t>
            </a:r>
            <a:r>
              <a:rPr lang="en-US" altLang="en-US" dirty="0"/>
              <a:t>L Example </a:t>
            </a:r>
            <a:r>
              <a:rPr lang="en-US" altLang="en-US" sz="2000" dirty="0"/>
              <a:t>(1 of 2)</a:t>
            </a:r>
            <a:endParaRPr lang="en-IN" altLang="en-US" sz="2000" dirty="0"/>
          </a:p>
        </p:txBody>
      </p:sp>
      <p:sp>
        <p:nvSpPr>
          <p:cNvPr id="82947" name="Text Placeholder 2"/>
          <p:cNvSpPr>
            <a:spLocks noGrp="1"/>
          </p:cNvSpPr>
          <p:nvPr>
            <p:ph idx="1"/>
          </p:nvPr>
        </p:nvSpPr>
        <p:spPr>
          <a:ln/>
        </p:spPr>
        <p:txBody>
          <a:bodyPr vert="horz" wrap="square" lIns="91440" tIns="45720" rIns="0" bIns="45720" anchor="t" anchorCtr="0"/>
          <a:lstStyle/>
          <a:p>
            <a:r>
              <a:rPr lang="en-US" altLang="en-US" sz="2400" dirty="0"/>
              <a:t>We can use S</a:t>
            </a:r>
            <a:r>
              <a:rPr lang="en-US" altLang="en-US" sz="100" dirty="0"/>
              <a:t> </a:t>
            </a:r>
            <a:r>
              <a:rPr lang="en-US" altLang="en-US" sz="2400" dirty="0"/>
              <a:t>Q</a:t>
            </a:r>
            <a:r>
              <a:rPr lang="en-US" altLang="en-US" sz="100" dirty="0"/>
              <a:t> </a:t>
            </a:r>
            <a:r>
              <a:rPr lang="en-US" altLang="en-US" sz="2400" dirty="0"/>
              <a:t>L to combine the data in the three tables in the Art Course Database to recreate the original list structure of the data that was in the spreadsheet.</a:t>
            </a:r>
          </a:p>
          <a:p>
            <a:r>
              <a:rPr lang="en-US" altLang="en-US" sz="2400" dirty="0"/>
              <a:t>We do this by using an S</a:t>
            </a:r>
            <a:r>
              <a:rPr lang="en-US" altLang="en-US" sz="100" dirty="0"/>
              <a:t> </a:t>
            </a:r>
            <a:r>
              <a:rPr lang="en-US" altLang="en-US" sz="2400" dirty="0"/>
              <a:t>Q</a:t>
            </a:r>
            <a:r>
              <a:rPr lang="en-US" altLang="en-US" sz="100" dirty="0"/>
              <a:t> </a:t>
            </a:r>
            <a:r>
              <a:rPr lang="en-US" altLang="en-US" sz="2400" dirty="0"/>
              <a:t>L SELECT statement as shown on the next slide.</a:t>
            </a:r>
          </a:p>
        </p:txBody>
      </p:sp>
      <p:sp>
        <p:nvSpPr>
          <p:cNvPr id="2" name="Slide Number Placeholder 1">
            <a:extLst>
              <a:ext uri="{FF2B5EF4-FFF2-40B4-BE49-F238E27FC236}">
                <a16:creationId xmlns:a16="http://schemas.microsoft.com/office/drawing/2014/main" id="{FFFCDD62-00A4-9A80-A8E3-D290A9962E3F}"/>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55</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ln/>
        </p:spPr>
        <p:txBody>
          <a:bodyPr vert="horz" wrap="square" lIns="91440" tIns="45720" rIns="91440" bIns="45720" anchor="b" anchorCtr="0"/>
          <a:lstStyle/>
          <a:p>
            <a:r>
              <a:rPr lang="en-US" altLang="en-US" dirty="0"/>
              <a:t>S</a:t>
            </a:r>
            <a:r>
              <a:rPr lang="en-US" altLang="en-US" sz="100" dirty="0"/>
              <a:t> </a:t>
            </a:r>
            <a:r>
              <a:rPr lang="en-US" altLang="en-US" dirty="0"/>
              <a:t>Q</a:t>
            </a:r>
            <a:r>
              <a:rPr lang="en-US" altLang="en-US" sz="100" dirty="0"/>
              <a:t> </a:t>
            </a:r>
            <a:r>
              <a:rPr lang="en-US" altLang="en-US" dirty="0"/>
              <a:t>L Example </a:t>
            </a:r>
            <a:r>
              <a:rPr lang="en-US" altLang="en-US" sz="2000" dirty="0"/>
              <a:t>(2 of 2)</a:t>
            </a:r>
            <a:endParaRPr lang="en-IN" altLang="en-US" sz="2000" dirty="0"/>
          </a:p>
        </p:txBody>
      </p:sp>
      <p:pic>
        <p:nvPicPr>
          <p:cNvPr id="83971" name="Picture 7" descr="A sample of S Q L code,"/>
          <p:cNvPicPr>
            <a:picLocks noChangeAspect="1"/>
          </p:cNvPicPr>
          <p:nvPr/>
        </p:nvPicPr>
        <p:blipFill>
          <a:blip r:embed="rId2"/>
          <a:srcRect r="16066" b="25241"/>
          <a:stretch>
            <a:fillRect/>
          </a:stretch>
        </p:blipFill>
        <p:spPr>
          <a:xfrm>
            <a:off x="798513" y="1703388"/>
            <a:ext cx="6940550" cy="2636837"/>
          </a:xfrm>
          <a:prstGeom prst="rect">
            <a:avLst/>
          </a:prstGeom>
          <a:noFill/>
          <a:ln w="9525">
            <a:noFill/>
          </a:ln>
        </p:spPr>
      </p:pic>
      <p:sp>
        <p:nvSpPr>
          <p:cNvPr id="83972" name="Text Placeholder 2"/>
          <p:cNvSpPr>
            <a:spLocks noGrp="1"/>
          </p:cNvSpPr>
          <p:nvPr>
            <p:ph idx="1"/>
          </p:nvPr>
        </p:nvSpPr>
        <p:spPr>
          <a:xfrm>
            <a:off x="457200" y="5072063"/>
            <a:ext cx="8229600" cy="996950"/>
          </a:xfrm>
          <a:ln/>
        </p:spPr>
        <p:txBody>
          <a:bodyPr vert="horz" wrap="square" lIns="91440" tIns="45720" rIns="0" bIns="45720" anchor="t" anchorCtr="0"/>
          <a:lstStyle/>
          <a:p>
            <a:r>
              <a:rPr lang="en-US" altLang="en-US" sz="2400" dirty="0"/>
              <a:t>The results of this S</a:t>
            </a:r>
            <a:r>
              <a:rPr lang="en-US" altLang="en-US" sz="100" dirty="0"/>
              <a:t> </a:t>
            </a:r>
            <a:r>
              <a:rPr lang="en-US" altLang="en-US" sz="2400" dirty="0"/>
              <a:t>Q</a:t>
            </a:r>
            <a:r>
              <a:rPr lang="en-US" altLang="en-US" sz="100" dirty="0"/>
              <a:t> </a:t>
            </a:r>
            <a:r>
              <a:rPr lang="en-US" altLang="en-US" sz="2400" dirty="0"/>
              <a:t>L code can be seen on the next page.</a:t>
            </a:r>
          </a:p>
        </p:txBody>
      </p:sp>
      <p:sp>
        <p:nvSpPr>
          <p:cNvPr id="2" name="Slide Number Placeholder 1">
            <a:extLst>
              <a:ext uri="{FF2B5EF4-FFF2-40B4-BE49-F238E27FC236}">
                <a16:creationId xmlns:a16="http://schemas.microsoft.com/office/drawing/2014/main" id="{4A758D62-4F1F-2511-A823-921E77AC95C2}"/>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56</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title"/>
          </p:nvPr>
        </p:nvSpPr>
        <p:spPr>
          <a:ln/>
        </p:spPr>
        <p:txBody>
          <a:bodyPr vert="horz" wrap="square" lIns="91440" tIns="45720" rIns="91440" bIns="45720" anchor="b" anchorCtr="0"/>
          <a:lstStyle/>
          <a:p>
            <a:r>
              <a:rPr lang="en-US" altLang="en-US" dirty="0"/>
              <a:t>S</a:t>
            </a:r>
            <a:r>
              <a:rPr lang="en-US" altLang="en-US" sz="100" dirty="0"/>
              <a:t> </a:t>
            </a:r>
            <a:r>
              <a:rPr lang="en-US" altLang="en-US" dirty="0"/>
              <a:t>Q</a:t>
            </a:r>
            <a:r>
              <a:rPr lang="en-US" altLang="en-US" sz="100" dirty="0"/>
              <a:t> </a:t>
            </a:r>
            <a:r>
              <a:rPr lang="en-US" altLang="en-US" dirty="0"/>
              <a:t>L Example Results for the Art Course Database </a:t>
            </a:r>
            <a:endParaRPr lang="en-IN" altLang="en-US" dirty="0"/>
          </a:p>
        </p:txBody>
      </p:sp>
      <p:sp>
        <p:nvSpPr>
          <p:cNvPr id="84995" name="Text Placeholder 4"/>
          <p:cNvSpPr>
            <a:spLocks noGrp="1"/>
          </p:cNvSpPr>
          <p:nvPr>
            <p:ph idx="1"/>
          </p:nvPr>
        </p:nvSpPr>
        <p:spPr>
          <a:xfrm>
            <a:off x="457200" y="1600200"/>
            <a:ext cx="8229600" cy="892175"/>
          </a:xfrm>
          <a:ln/>
        </p:spPr>
        <p:txBody>
          <a:bodyPr vert="horz" wrap="square" lIns="91440" tIns="45720" rIns="0" bIns="45720" anchor="t" anchorCtr="0"/>
          <a:lstStyle/>
          <a:p>
            <a:pPr marL="0" indent="0">
              <a:buNone/>
            </a:pPr>
            <a:r>
              <a:rPr lang="en-US" altLang="en-US" sz="2400" dirty="0"/>
              <a:t>Results of the S</a:t>
            </a:r>
            <a:r>
              <a:rPr lang="en-US" altLang="en-US" sz="100" dirty="0"/>
              <a:t> </a:t>
            </a:r>
            <a:r>
              <a:rPr lang="en-US" altLang="en-US" sz="2400" dirty="0"/>
              <a:t>Q</a:t>
            </a:r>
            <a:r>
              <a:rPr lang="en-US" altLang="en-US" sz="100" dirty="0"/>
              <a:t> </a:t>
            </a:r>
            <a:r>
              <a:rPr lang="en-US" altLang="en-US" sz="2400" dirty="0"/>
              <a:t>L Query to Recreate the Art Course List Data</a:t>
            </a:r>
          </a:p>
        </p:txBody>
      </p:sp>
      <p:pic>
        <p:nvPicPr>
          <p:cNvPr id="84996" name="Picture 1" descr="The screenshot shows the results of the S Q L query to recreate the art course list.  Instead of four distinct tables, one table lists information described in figure 1 12. Columns from left to right list each student’s last name, first name, phone number, course enrollment date, amount paid, course name and total fee."/>
          <p:cNvPicPr>
            <a:picLocks noChangeAspect="1"/>
          </p:cNvPicPr>
          <p:nvPr/>
        </p:nvPicPr>
        <p:blipFill>
          <a:blip r:embed="rId2"/>
          <a:stretch>
            <a:fillRect/>
          </a:stretch>
        </p:blipFill>
        <p:spPr>
          <a:xfrm>
            <a:off x="903288" y="3243263"/>
            <a:ext cx="7526337" cy="2463800"/>
          </a:xfrm>
          <a:prstGeom prst="rect">
            <a:avLst/>
          </a:prstGeom>
          <a:noFill/>
          <a:ln w="9525">
            <a:noFill/>
          </a:ln>
        </p:spPr>
      </p:pic>
      <p:sp>
        <p:nvSpPr>
          <p:cNvPr id="2" name="Slide Number Placeholder 1">
            <a:extLst>
              <a:ext uri="{FF2B5EF4-FFF2-40B4-BE49-F238E27FC236}">
                <a16:creationId xmlns:a16="http://schemas.microsoft.com/office/drawing/2014/main" id="{3F6AC347-3342-6526-FFF5-871357CD8BB0}"/>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57</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244475" y="98425"/>
            <a:ext cx="7796213" cy="533400"/>
          </a:xfrm>
          <a:ln/>
        </p:spPr>
        <p:txBody>
          <a:bodyPr vert="horz" wrap="square" lIns="91440" tIns="45720" rIns="91440" bIns="45720" anchor="b" anchorCtr="0"/>
          <a:lstStyle/>
          <a:p>
            <a:r>
              <a:rPr lang="en-US" altLang="zh-CN" dirty="0"/>
              <a:t>Chapter 1 (Summary)</a:t>
            </a:r>
          </a:p>
        </p:txBody>
      </p:sp>
      <p:sp>
        <p:nvSpPr>
          <p:cNvPr id="3" name="Content Placeholder 2"/>
          <p:cNvSpPr>
            <a:spLocks noGrp="1"/>
          </p:cNvSpPr>
          <p:nvPr>
            <p:ph idx="1"/>
          </p:nvPr>
        </p:nvSpPr>
        <p:spPr>
          <a:xfrm>
            <a:off x="95250" y="622300"/>
            <a:ext cx="8294688" cy="4572000"/>
          </a:xfrm>
        </p:spPr>
        <p:txBody>
          <a:bodyPr vert="horz" wrap="square" lIns="91440" tIns="45720" rIns="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Char char="n"/>
              <a:defRPr/>
            </a:pPr>
            <a:r>
              <a:rPr kumimoji="0" lang="en-US" sz="155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Database &amp; Database Users</a:t>
            </a:r>
          </a:p>
          <a:p>
            <a:pPr marL="342900" marR="0" lvl="0" indent="-34290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Char char="n"/>
              <a:defRPr/>
            </a:pPr>
            <a:r>
              <a:rPr kumimoji="0" lang="en-US" sz="155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Characteristics of DB Approach</a:t>
            </a:r>
          </a:p>
          <a:p>
            <a:pPr marL="233680" marR="0" lvl="1" indent="-168275"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Self-describing</a:t>
            </a:r>
          </a:p>
          <a:p>
            <a:pPr marL="233680" marR="0" lvl="1" indent="-168275"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Data Abstraction (insulation between program &amp; Data)</a:t>
            </a:r>
          </a:p>
          <a:p>
            <a:pPr marL="233680" marR="0" lvl="1" indent="-168275"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Support of Multiple Views of Data</a:t>
            </a:r>
          </a:p>
          <a:p>
            <a:pPr marL="233680" marR="0" lvl="1" indent="-168275"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Sharing of Data and Multiuser transaction processing (OLTP)</a:t>
            </a:r>
          </a:p>
          <a:p>
            <a:pPr marL="342900" marR="0" lvl="0" indent="-34290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Char char="n"/>
              <a:defRPr/>
            </a:pPr>
            <a:r>
              <a:rPr kumimoji="0" lang="en-US" sz="175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Actors on the Scene</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Database Administrator</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Database Designer</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End Users</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Software Analysts and Application Programmers</a:t>
            </a:r>
          </a:p>
          <a:p>
            <a:pPr marL="342900" marR="0" lvl="0" indent="-342900" algn="l"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Char char="n"/>
              <a:defRPr/>
            </a:pPr>
            <a:r>
              <a:rPr kumimoji="0" lang="en-US" sz="1750" b="0" i="0" u="none" strike="noStrike" kern="0" cap="none" spc="0" normalizeH="0" baseline="0" noProof="0" dirty="0">
                <a:ln>
                  <a:noFill/>
                </a:ln>
                <a:solidFill>
                  <a:schemeClr val="tx2"/>
                </a:solidFill>
                <a:effectLst/>
                <a:uLnTx/>
                <a:uFillTx/>
                <a:latin typeface="+mn-lt"/>
                <a:ea typeface="MS PGothic" panose="020B0600070205080204" pitchFamily="34" charset="-128"/>
                <a:cs typeface="+mn-cs"/>
              </a:rPr>
              <a:t>Advantages of DB Approach</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Controlling Redundancy</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Restricting Unauthorized Access</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Providing Persistent Storage for Program Objects</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Efficient Storage and Query Processing</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Providing Backup &amp; Recovery</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Providing Multiple User Interface</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Representing Complex Relationships among data</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Enforcing Integrity Constraints</a:t>
            </a:r>
          </a:p>
          <a:p>
            <a:pPr marL="742950" marR="0" lvl="1" indent="-285750" algn="l" defTabSz="914400" rtl="0" eaLnBrk="0" fontAlgn="base" latinLnBrk="0" hangingPunct="0">
              <a:lnSpc>
                <a:spcPct val="100000"/>
              </a:lnSpc>
              <a:spcBef>
                <a:spcPct val="20000"/>
              </a:spcBef>
              <a:spcAft>
                <a:spcPct val="0"/>
              </a:spcAft>
              <a:buClr>
                <a:schemeClr val="tx2"/>
              </a:buClr>
              <a:buSzPct val="55000"/>
              <a:buFont typeface="Wingdings" panose="05000000000000000000" pitchFamily="2" charset="2"/>
              <a:buChar char="n"/>
              <a:defRPr/>
            </a:pPr>
            <a:r>
              <a:rPr kumimoji="0" lang="en-US" sz="1550" b="0" i="0" u="none" strike="noStrike" kern="0" cap="none" spc="0" normalizeH="0" baseline="0" noProof="0" dirty="0">
                <a:ln>
                  <a:noFill/>
                </a:ln>
                <a:solidFill>
                  <a:srgbClr val="800000"/>
                </a:solidFill>
                <a:effectLst/>
                <a:uLnTx/>
                <a:uFillTx/>
                <a:latin typeface="+mn-lt"/>
                <a:ea typeface="MS PGothic" panose="020B0600070205080204" pitchFamily="34" charset="-128"/>
              </a:rPr>
              <a:t>Economies of Scale</a:t>
            </a:r>
          </a:p>
        </p:txBody>
      </p:sp>
      <p:sp>
        <p:nvSpPr>
          <p:cNvPr id="8602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58</a:t>
            </a:fld>
            <a:endParaRPr lang="en-US" altLang="en-US" sz="1400" b="1" dirty="0">
              <a:solidFill>
                <a:srgbClr val="990033"/>
              </a:solidFill>
            </a:endParaRPr>
          </a:p>
        </p:txBody>
      </p:sp>
      <p:pic>
        <p:nvPicPr>
          <p:cNvPr id="86021" name="Picture 4" descr="fig01_01"/>
          <p:cNvPicPr>
            <a:picLocks noChangeAspect="1"/>
          </p:cNvPicPr>
          <p:nvPr/>
        </p:nvPicPr>
        <p:blipFill>
          <a:blip r:embed="rId2"/>
          <a:srcRect r="23880"/>
          <a:stretch>
            <a:fillRect/>
          </a:stretch>
        </p:blipFill>
        <p:spPr>
          <a:xfrm>
            <a:off x="5738813" y="0"/>
            <a:ext cx="3200400" cy="4343400"/>
          </a:xfrm>
          <a:prstGeom prst="rect">
            <a:avLst/>
          </a:prstGeom>
          <a:noFill/>
          <a:ln w="9525">
            <a:noFill/>
          </a:ln>
        </p:spPr>
      </p:pic>
      <p:sp>
        <p:nvSpPr>
          <p:cNvPr id="86022" name="Rectangle 5"/>
          <p:cNvSpPr/>
          <p:nvPr/>
        </p:nvSpPr>
        <p:spPr>
          <a:xfrm rot="-1990438">
            <a:off x="4602163" y="5245100"/>
            <a:ext cx="4498975"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rgbClr val="990033"/>
              </a:buClr>
              <a:buSzPct val="60000"/>
              <a:buFont typeface="Wingdings" panose="05000000000000000000" pitchFamily="2" charset="2"/>
              <a:buChar char="n"/>
              <a:defRPr sz="2800">
                <a:solidFill>
                  <a:schemeClr val="tx2"/>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tx2"/>
              </a:buClr>
              <a:buSzPct val="55000"/>
              <a:buFont typeface="Wingdings" panose="05000000000000000000" pitchFamily="2" charset="2"/>
              <a:buChar char="n"/>
              <a:defRPr sz="2600">
                <a:solidFill>
                  <a:srgbClr val="800000"/>
                </a:solidFill>
                <a:latin typeface="+mn-lt"/>
                <a:ea typeface="MS PGothic" panose="020B0600070205080204" pitchFamily="34" charset="-128"/>
              </a:defRPr>
            </a:lvl2pPr>
            <a:lvl3pPr marL="1143000" indent="-228600" algn="l" rtl="0" eaLnBrk="0" fontAlgn="base" hangingPunct="0">
              <a:spcBef>
                <a:spcPct val="20000"/>
              </a:spcBef>
              <a:spcAft>
                <a:spcPct val="0"/>
              </a:spcAft>
              <a:buClr>
                <a:srgbClr val="990033"/>
              </a:buClr>
              <a:buSzPct val="50000"/>
              <a:buFont typeface="Wingdings" panose="05000000000000000000" pitchFamily="2" charset="2"/>
              <a:buChar char="n"/>
              <a:defRPr sz="2400">
                <a:solidFill>
                  <a:schemeClr val="tx2"/>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55000"/>
              <a:buFont typeface="Wingdings" panose="05000000000000000000" pitchFamily="2" charset="2"/>
              <a:buChar char="n"/>
              <a:defRPr sz="2000">
                <a:solidFill>
                  <a:srgbClr val="800000"/>
                </a:solidFill>
                <a:latin typeface="+mn-lt"/>
                <a:ea typeface="MS PGothic" panose="020B0600070205080204" pitchFamily="34" charset="-128"/>
              </a:defRPr>
            </a:lvl4pPr>
            <a:lvl5pPr marL="2057400" indent="-228600" algn="l" rtl="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mn-lt"/>
                <a:ea typeface="MS PGothic" panose="020B0600070205080204" pitchFamily="34" charset="-128"/>
              </a:defRPr>
            </a:lvl5pPr>
          </a:lstStyle>
          <a:p>
            <a:pPr marL="0" lvl="0" indent="0" algn="ctr">
              <a:spcBef>
                <a:spcPct val="0"/>
              </a:spcBef>
              <a:buClrTx/>
              <a:buSzTx/>
              <a:buFontTx/>
              <a:buNone/>
            </a:pPr>
            <a:r>
              <a:rPr lang="en-US" altLang="zh-CN" sz="2400" dirty="0">
                <a:solidFill>
                  <a:schemeClr val="tx1"/>
                </a:solidFill>
              </a:rPr>
              <a:t>Database Management System</a:t>
            </a:r>
          </a:p>
          <a:p>
            <a:pPr marL="0" lvl="0" indent="0" algn="ctr">
              <a:spcBef>
                <a:spcPct val="0"/>
              </a:spcBef>
              <a:buClrTx/>
              <a:buSzTx/>
              <a:buFontTx/>
              <a:buNone/>
            </a:pPr>
            <a:r>
              <a:rPr lang="en-US" altLang="zh-CN" sz="2400" dirty="0">
                <a:solidFill>
                  <a:schemeClr val="tx1"/>
                </a:solidFill>
              </a:rPr>
              <a:t>(DBMS)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59</a:t>
            </a:fld>
            <a:endParaRPr lang="en-US" altLang="en-US" sz="1400" b="1" dirty="0">
              <a:solidFill>
                <a:srgbClr val="990033"/>
              </a:solidFill>
            </a:endParaRPr>
          </a:p>
        </p:txBody>
      </p:sp>
      <p:sp>
        <p:nvSpPr>
          <p:cNvPr id="87043" name="Rectangle 4"/>
          <p:cNvSpPr>
            <a:spLocks noGrp="1"/>
          </p:cNvSpPr>
          <p:nvPr>
            <p:ph type="title"/>
          </p:nvPr>
        </p:nvSpPr>
        <p:spPr>
          <a:ln/>
        </p:spPr>
        <p:txBody>
          <a:bodyPr vert="horz" wrap="square" lIns="91440" tIns="45720" rIns="91440" bIns="45720" anchor="b" anchorCtr="0"/>
          <a:lstStyle/>
          <a:p>
            <a:pPr eaLnBrk="1" hangingPunct="1"/>
            <a:r>
              <a:rPr lang="en-US" altLang="en-US" dirty="0"/>
              <a:t> When not to use a DBMS</a:t>
            </a:r>
          </a:p>
        </p:txBody>
      </p:sp>
      <p:sp>
        <p:nvSpPr>
          <p:cNvPr id="87044" name="Rectangle 5"/>
          <p:cNvSpPr>
            <a:spLocks noGrp="1"/>
          </p:cNvSpPr>
          <p:nvPr>
            <p:ph idx="1"/>
          </p:nvPr>
        </p:nvSpPr>
        <p:spPr>
          <a:ln/>
        </p:spPr>
        <p:txBody>
          <a:bodyPr vert="horz" wrap="square" lIns="91440" tIns="45720" rIns="0" bIns="45720" anchor="t" anchorCtr="0"/>
          <a:lstStyle/>
          <a:p>
            <a:pPr eaLnBrk="1" hangingPunct="1"/>
            <a:r>
              <a:rPr lang="en-US" altLang="en-US" sz="2400" dirty="0"/>
              <a:t>Main inhibitors (costs) of using a DBMS:</a:t>
            </a:r>
          </a:p>
          <a:p>
            <a:pPr lvl="1" eaLnBrk="1" hangingPunct="1"/>
            <a:r>
              <a:rPr lang="en-US" altLang="en-US" sz="2200" dirty="0"/>
              <a:t>High initial investment and possible need for additional hardware.</a:t>
            </a:r>
          </a:p>
          <a:p>
            <a:pPr lvl="1" eaLnBrk="1" hangingPunct="1"/>
            <a:r>
              <a:rPr lang="en-US" altLang="en-US" sz="2200" dirty="0"/>
              <a:t>Overhead for providing generality, security, concurrency control, recovery, and  integrity functions.</a:t>
            </a:r>
          </a:p>
          <a:p>
            <a:pPr eaLnBrk="1" hangingPunct="1"/>
            <a:r>
              <a:rPr lang="en-US" altLang="en-US" sz="2400" dirty="0"/>
              <a:t>When a DBMS may be unnecessary:</a:t>
            </a:r>
          </a:p>
          <a:p>
            <a:pPr lvl="1" eaLnBrk="1" hangingPunct="1"/>
            <a:r>
              <a:rPr lang="en-US" altLang="en-US" sz="2200" dirty="0"/>
              <a:t>If the database and applications are simple, well defined, and not expected to change.</a:t>
            </a:r>
          </a:p>
          <a:p>
            <a:pPr lvl="1" eaLnBrk="1" hangingPunct="1"/>
            <a:r>
              <a:rPr lang="en-US" altLang="en-US" sz="2200" dirty="0"/>
              <a:t>If access to data by multiple users is not required.</a:t>
            </a:r>
          </a:p>
          <a:p>
            <a:pPr eaLnBrk="1" hangingPunct="1"/>
            <a:r>
              <a:rPr lang="en-US" altLang="en-US" sz="2400" dirty="0"/>
              <a:t>When a DBMS may be infeasible:</a:t>
            </a:r>
          </a:p>
          <a:p>
            <a:pPr lvl="1" eaLnBrk="1" hangingPunct="1"/>
            <a:r>
              <a:rPr lang="en-US" altLang="en-US" sz="2200" dirty="0"/>
              <a:t>In embedded systems where a general purpose DBMS may not fit in available storage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514600"/>
            <a:ext cx="8294688" cy="1600200"/>
          </a:xfrm>
        </p:spPr>
        <p:txBody>
          <a:bodyPr vert="horz" wrap="square" lIns="91440" tIns="45720" rIns="0" bIns="45720" numCol="1" anchor="t" anchorCtr="0" compatLnSpc="1"/>
          <a:lstStyle/>
          <a:p>
            <a:pPr marL="0" marR="0" lvl="0" indent="0" algn="ctr"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endParaRPr kumimoji="0" lang="en-US" sz="3200" b="1" i="0" u="none" strike="noStrike" kern="0" cap="none" spc="0" normalizeH="0" baseline="0" noProof="0" dirty="0">
              <a:ln>
                <a:noFill/>
              </a:ln>
              <a:solidFill>
                <a:schemeClr val="tx2"/>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
                <a:srgbClr val="990033"/>
              </a:buClr>
              <a:buSzPct val="60000"/>
              <a:buFont typeface="Wingdings" panose="05000000000000000000" pitchFamily="2" charset="2"/>
              <a:buNone/>
              <a:defRPr/>
            </a:pPr>
            <a:r>
              <a:rPr kumimoji="0" lang="en-US" sz="3600" b="1" i="0" u="none" strike="noStrike" kern="0" cap="none" spc="0" normalizeH="0" baseline="0" noProof="0" dirty="0">
                <a:ln>
                  <a:noFill/>
                </a:ln>
                <a:solidFill>
                  <a:schemeClr val="tx2"/>
                </a:solidFill>
                <a:effectLst/>
                <a:uLnTx/>
                <a:uFillTx/>
                <a:latin typeface="+mn-lt"/>
                <a:ea typeface="+mn-ea"/>
                <a:cs typeface="+mn-cs"/>
              </a:rPr>
              <a:t>Ch#1 Databases and Database Users</a:t>
            </a:r>
          </a:p>
        </p:txBody>
      </p:sp>
      <p:sp>
        <p:nvSpPr>
          <p:cNvPr id="9219"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6</a:t>
            </a:fld>
            <a:endParaRPr lang="en-US" altLang="en-US" sz="1400" b="1" dirty="0">
              <a:solidFill>
                <a:srgbClr val="990033"/>
              </a:solidFill>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txBox="1">
            <a:spLocks noGrp="1"/>
          </p:cNvSpPr>
          <p:nvPr>
            <p:ph type="sldNum" sz="quarter" idx="10"/>
          </p:nvPr>
        </p:nvSpPr>
        <p:spPr>
          <a:ln/>
        </p:spPr>
        <p:txBody>
          <a:bodyPr anchor="b" anchorCtr="0"/>
          <a:lstStyle/>
          <a:p>
            <a:pPr marL="0" indent="0" algn="r" eaLnBrk="1" hangingPunct="1">
              <a:spcBef>
                <a:spcPct val="0"/>
              </a:spcBef>
              <a:buClrTx/>
              <a:buSzTx/>
              <a:buFontTx/>
              <a:buNone/>
            </a:pPr>
            <a:r>
              <a:rPr lang="en-US" altLang="en-US" sz="1400" b="1" dirty="0">
                <a:solidFill>
                  <a:srgbClr val="990033"/>
                </a:solidFill>
              </a:rPr>
              <a:t>Slide 1- </a:t>
            </a:r>
            <a:fld id="{9A0DB2DC-4C9A-4742-B13C-FB6460FD3503}" type="slidenum">
              <a:rPr lang="en-US" altLang="en-US" sz="1400" b="1" dirty="0">
                <a:solidFill>
                  <a:srgbClr val="990033"/>
                </a:solidFill>
              </a:rPr>
              <a:t>60</a:t>
            </a:fld>
            <a:endParaRPr lang="en-US" altLang="en-US" sz="1400" b="1" dirty="0">
              <a:solidFill>
                <a:srgbClr val="990033"/>
              </a:solidFill>
            </a:endParaRPr>
          </a:p>
        </p:txBody>
      </p:sp>
      <p:sp>
        <p:nvSpPr>
          <p:cNvPr id="89091" name="Rectangle 4"/>
          <p:cNvSpPr>
            <a:spLocks noGrp="1"/>
          </p:cNvSpPr>
          <p:nvPr>
            <p:ph type="title"/>
          </p:nvPr>
        </p:nvSpPr>
        <p:spPr>
          <a:ln/>
        </p:spPr>
        <p:txBody>
          <a:bodyPr vert="horz" wrap="square" lIns="91440" tIns="45720" rIns="91440" bIns="45720" anchor="b" anchorCtr="0"/>
          <a:lstStyle/>
          <a:p>
            <a:pPr eaLnBrk="1" hangingPunct="1"/>
            <a:r>
              <a:rPr lang="en-US" altLang="en-US" dirty="0"/>
              <a:t> When not to use a DBMS</a:t>
            </a:r>
          </a:p>
        </p:txBody>
      </p:sp>
      <p:sp>
        <p:nvSpPr>
          <p:cNvPr id="89092" name="Rectangle 5"/>
          <p:cNvSpPr>
            <a:spLocks noGrp="1"/>
          </p:cNvSpPr>
          <p:nvPr>
            <p:ph idx="1"/>
          </p:nvPr>
        </p:nvSpPr>
        <p:spPr>
          <a:ln/>
        </p:spPr>
        <p:txBody>
          <a:bodyPr vert="horz" wrap="square" lIns="91440" tIns="45720" rIns="0" bIns="45720" anchor="t" anchorCtr="0"/>
          <a:lstStyle/>
          <a:p>
            <a:pPr eaLnBrk="1" hangingPunct="1"/>
            <a:r>
              <a:rPr lang="en-US" altLang="en-US" dirty="0"/>
              <a:t>When no DBMS may suffice:</a:t>
            </a:r>
          </a:p>
          <a:p>
            <a:pPr lvl="1" eaLnBrk="1" hangingPunct="1"/>
            <a:r>
              <a:rPr lang="en-US" altLang="en-US" sz="2800" dirty="0"/>
              <a:t>If there are stringent real-time requirements that may not be met because of DBMS overhead (e.g., telephone switching systems)</a:t>
            </a:r>
          </a:p>
          <a:p>
            <a:pPr lvl="1" eaLnBrk="1" hangingPunct="1"/>
            <a:r>
              <a:rPr lang="en-US" altLang="en-US" dirty="0"/>
              <a:t>If the database system is not able to handle the complexity of data because of modeling limitations (e.g., in complex genome and protein databases)</a:t>
            </a:r>
          </a:p>
          <a:p>
            <a:pPr lvl="1" eaLnBrk="1" hangingPunct="1"/>
            <a:r>
              <a:rPr lang="en-US" altLang="en-US" dirty="0"/>
              <a:t>If the database users need special operations not supported by the DBMS (e.g., GIS and location based services).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B292-5329-7450-05EB-2F20ACC1A03B}"/>
              </a:ext>
            </a:extLst>
          </p:cNvPr>
          <p:cNvSpPr>
            <a:spLocks noGrp="1"/>
          </p:cNvSpPr>
          <p:nvPr>
            <p:ph type="title"/>
          </p:nvPr>
        </p:nvSpPr>
        <p:spPr/>
        <p:txBody>
          <a:bodyPr/>
          <a:lstStyle/>
          <a:p>
            <a:r>
              <a:rPr lang="en-US" altLang="zh-CN" dirty="0"/>
              <a:t>What is a Data and database?</a:t>
            </a:r>
            <a:endParaRPr lang="zh-CN" altLang="en-US" dirty="0"/>
          </a:p>
        </p:txBody>
      </p:sp>
      <p:sp>
        <p:nvSpPr>
          <p:cNvPr id="3" name="Content Placeholder 2">
            <a:extLst>
              <a:ext uri="{FF2B5EF4-FFF2-40B4-BE49-F238E27FC236}">
                <a16:creationId xmlns:a16="http://schemas.microsoft.com/office/drawing/2014/main" id="{30BB6633-E3AA-2314-202D-FB06690F89D1}"/>
              </a:ext>
            </a:extLst>
          </p:cNvPr>
          <p:cNvSpPr>
            <a:spLocks noGrp="1"/>
          </p:cNvSpPr>
          <p:nvPr>
            <p:ph idx="1"/>
          </p:nvPr>
        </p:nvSpPr>
        <p:spPr>
          <a:xfrm>
            <a:off x="239713" y="1600200"/>
            <a:ext cx="8294687" cy="4876800"/>
          </a:xfrm>
        </p:spPr>
        <p:txBody>
          <a:bodyPr/>
          <a:lstStyle/>
          <a:p>
            <a:r>
              <a:rPr lang="en-US" altLang="zh-CN" b="1" dirty="0"/>
              <a:t>Data: </a:t>
            </a:r>
            <a:r>
              <a:rPr lang="en-US" altLang="zh-CN" dirty="0"/>
              <a:t>Storable variable such as name, age, gender etc.</a:t>
            </a:r>
          </a:p>
          <a:p>
            <a:r>
              <a:rPr lang="en-US" altLang="zh-CN" b="1" dirty="0"/>
              <a:t>Database: </a:t>
            </a:r>
            <a:r>
              <a:rPr lang="en-US" altLang="zh-CN" dirty="0"/>
              <a:t>A collection of related data</a:t>
            </a:r>
          </a:p>
          <a:p>
            <a:r>
              <a:rPr lang="en-US" altLang="zh-CN" b="1" dirty="0"/>
              <a:t>Traditional Database Applications (for beginners)</a:t>
            </a:r>
          </a:p>
          <a:p>
            <a:pPr marL="0" indent="0">
              <a:buNone/>
            </a:pPr>
            <a:r>
              <a:rPr lang="en-US" altLang="zh-CN" dirty="0"/>
              <a:t>Examples include relational databases like </a:t>
            </a:r>
            <a:r>
              <a:rPr lang="en-US" altLang="zh-CN" b="1" dirty="0"/>
              <a:t>MySQL</a:t>
            </a:r>
            <a:r>
              <a:rPr lang="en-US" altLang="zh-CN" dirty="0"/>
              <a:t>, Oracle, and PostgreSQL</a:t>
            </a:r>
          </a:p>
          <a:p>
            <a:r>
              <a:rPr lang="en-US" altLang="zh-CN" b="1" dirty="0"/>
              <a:t>New Types of Database Systems</a:t>
            </a:r>
          </a:p>
          <a:p>
            <a:pPr marL="742950" lvl="1" indent="-285750">
              <a:buFont typeface="Arial" panose="020B0604020202020204" pitchFamily="34" charset="0"/>
              <a:buChar char="•"/>
            </a:pPr>
            <a:r>
              <a:rPr lang="en-US" altLang="zh-CN" b="1" dirty="0"/>
              <a:t>Big Data Storage Systems</a:t>
            </a:r>
            <a:endParaRPr lang="en-US" altLang="zh-CN" dirty="0"/>
          </a:p>
          <a:p>
            <a:pPr marL="742950" lvl="1" indent="-285750">
              <a:buFont typeface="Arial" panose="020B0604020202020204" pitchFamily="34" charset="0"/>
              <a:buChar char="•"/>
            </a:pPr>
            <a:r>
              <a:rPr lang="en-US" altLang="zh-CN" b="1" dirty="0"/>
              <a:t>NoSQL Systems</a:t>
            </a:r>
            <a:endParaRPr lang="en-US" altLang="zh-CN" dirty="0"/>
          </a:p>
          <a:p>
            <a:pPr marL="0" indent="0">
              <a:buNone/>
            </a:pPr>
            <a:r>
              <a:rPr lang="en-US" altLang="zh-CN" dirty="0"/>
              <a:t>Examples include MongoDB, Cassandra, and Hadoop</a:t>
            </a:r>
          </a:p>
        </p:txBody>
      </p:sp>
      <p:sp>
        <p:nvSpPr>
          <p:cNvPr id="4" name="Slide Number Placeholder 3">
            <a:extLst>
              <a:ext uri="{FF2B5EF4-FFF2-40B4-BE49-F238E27FC236}">
                <a16:creationId xmlns:a16="http://schemas.microsoft.com/office/drawing/2014/main" id="{7D827B8D-D4F3-5A01-0E75-9B04EA51B4F5}"/>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7</a:t>
            </a:fld>
            <a:endParaRPr lang="en-US" altLang="en-US" sz="1400" b="1" dirty="0">
              <a:solidFill>
                <a:srgbClr val="990033"/>
              </a:solidFill>
              <a:latin typeface="Arial" panose="020B0604020202020204" pitchFamily="34" charset="0"/>
            </a:endParaRPr>
          </a:p>
        </p:txBody>
      </p:sp>
    </p:spTree>
    <p:extLst>
      <p:ext uri="{BB962C8B-B14F-4D97-AF65-F5344CB8AC3E}">
        <p14:creationId xmlns:p14="http://schemas.microsoft.com/office/powerpoint/2010/main" val="30384810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a:ln/>
        </p:spPr>
        <p:txBody>
          <a:bodyPr vert="horz" wrap="square" lIns="91440" tIns="45720" rIns="91440" bIns="45720" anchor="b" anchorCtr="0"/>
          <a:lstStyle/>
          <a:p>
            <a:r>
              <a:rPr lang="en-US" altLang="en-US" dirty="0"/>
              <a:t>Purpose of a Database</a:t>
            </a:r>
            <a:endParaRPr lang="en-IN" altLang="en-US" dirty="0"/>
          </a:p>
        </p:txBody>
      </p:sp>
      <p:sp>
        <p:nvSpPr>
          <p:cNvPr id="13315" name="Text Placeholder 5"/>
          <p:cNvSpPr>
            <a:spLocks noGrp="1"/>
          </p:cNvSpPr>
          <p:nvPr>
            <p:ph idx="1"/>
          </p:nvPr>
        </p:nvSpPr>
        <p:spPr>
          <a:ln/>
        </p:spPr>
        <p:txBody>
          <a:bodyPr vert="horz" wrap="square" lIns="91440" tIns="45720" rIns="0" bIns="45720" anchor="t" anchorCtr="0"/>
          <a:lstStyle/>
          <a:p>
            <a:pPr algn="just"/>
            <a:r>
              <a:rPr lang="en-US" altLang="en-US" sz="4400" dirty="0"/>
              <a:t>The purpose of a database is to keep track of things.</a:t>
            </a:r>
          </a:p>
          <a:p>
            <a:pPr algn="just"/>
            <a:r>
              <a:rPr lang="en-US" altLang="en-US" sz="4400" dirty="0"/>
              <a:t>Unlike a list or spreadsheet, a database may store information that is more complicated than a simple list.</a:t>
            </a:r>
          </a:p>
        </p:txBody>
      </p:sp>
      <p:sp>
        <p:nvSpPr>
          <p:cNvPr id="2" name="Slide Number Placeholder 1">
            <a:extLst>
              <a:ext uri="{FF2B5EF4-FFF2-40B4-BE49-F238E27FC236}">
                <a16:creationId xmlns:a16="http://schemas.microsoft.com/office/drawing/2014/main" id="{32FD2EDE-E4F0-BF75-41F3-4147625CEB84}"/>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8</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ln/>
        </p:spPr>
        <p:txBody>
          <a:bodyPr vert="horz" wrap="square" lIns="91440" tIns="45720" rIns="91440" bIns="45720" anchor="b" anchorCtr="0"/>
          <a:lstStyle/>
          <a:p>
            <a:r>
              <a:rPr lang="en-US" altLang="en-US" dirty="0"/>
              <a:t>What is a Database System?</a:t>
            </a:r>
            <a:endParaRPr lang="en-IN" altLang="en-US" dirty="0"/>
          </a:p>
        </p:txBody>
      </p:sp>
      <p:sp>
        <p:nvSpPr>
          <p:cNvPr id="14339" name="Text Placeholder 3"/>
          <p:cNvSpPr>
            <a:spLocks noGrp="1"/>
          </p:cNvSpPr>
          <p:nvPr>
            <p:ph idx="1"/>
          </p:nvPr>
        </p:nvSpPr>
        <p:spPr>
          <a:ln/>
        </p:spPr>
        <p:txBody>
          <a:bodyPr vert="horz" wrap="square" lIns="91440" tIns="45720" rIns="0" bIns="45720" anchor="t" anchorCtr="0"/>
          <a:lstStyle/>
          <a:p>
            <a:pPr algn="just"/>
            <a:r>
              <a:rPr lang="en-US" altLang="en-US" sz="3200" dirty="0"/>
              <a:t>A </a:t>
            </a:r>
            <a:r>
              <a:rPr lang="en-US" altLang="en-US" sz="3200" b="1" dirty="0"/>
              <a:t>database system </a:t>
            </a:r>
            <a:r>
              <a:rPr lang="en-US" altLang="en-US" sz="3200" dirty="0"/>
              <a:t>is comprised of four components:</a:t>
            </a:r>
          </a:p>
          <a:p>
            <a:pPr lvl="1" algn="just"/>
            <a:r>
              <a:rPr lang="en-US" altLang="en-US" sz="3200" dirty="0"/>
              <a:t>Users</a:t>
            </a:r>
          </a:p>
          <a:p>
            <a:pPr lvl="1" algn="just"/>
            <a:r>
              <a:rPr lang="en-US" altLang="en-US" sz="3200" dirty="0"/>
              <a:t>Database Application</a:t>
            </a:r>
          </a:p>
          <a:p>
            <a:pPr lvl="1" algn="just"/>
            <a:r>
              <a:rPr lang="en-US" altLang="en-US" sz="3200" dirty="0"/>
              <a:t>Database Management System (D</a:t>
            </a:r>
            <a:r>
              <a:rPr lang="en-US" altLang="en-US" sz="300" dirty="0"/>
              <a:t> </a:t>
            </a:r>
            <a:r>
              <a:rPr lang="en-US" altLang="en-US" sz="3200" dirty="0"/>
              <a:t>B</a:t>
            </a:r>
            <a:r>
              <a:rPr lang="en-US" altLang="en-US" sz="300" dirty="0"/>
              <a:t> </a:t>
            </a:r>
            <a:r>
              <a:rPr lang="en-US" altLang="en-US" sz="3200" dirty="0"/>
              <a:t>M</a:t>
            </a:r>
            <a:r>
              <a:rPr lang="en-US" altLang="en-US" sz="300" dirty="0"/>
              <a:t> </a:t>
            </a:r>
            <a:r>
              <a:rPr lang="en-US" altLang="en-US" sz="3200" dirty="0"/>
              <a:t>S)</a:t>
            </a:r>
          </a:p>
          <a:p>
            <a:pPr lvl="1" algn="just"/>
            <a:r>
              <a:rPr lang="en-US" altLang="en-US" sz="3200" dirty="0"/>
              <a:t>Database</a:t>
            </a:r>
            <a:endParaRPr lang="en-IN" altLang="en-US" sz="3200" dirty="0"/>
          </a:p>
        </p:txBody>
      </p:sp>
      <p:sp>
        <p:nvSpPr>
          <p:cNvPr id="2" name="Slide Number Placeholder 1">
            <a:extLst>
              <a:ext uri="{FF2B5EF4-FFF2-40B4-BE49-F238E27FC236}">
                <a16:creationId xmlns:a16="http://schemas.microsoft.com/office/drawing/2014/main" id="{3ABD4376-6788-ED42-9EB0-028008AEEE1A}"/>
              </a:ext>
            </a:extLst>
          </p:cNvPr>
          <p:cNvSpPr>
            <a:spLocks noGrp="1"/>
          </p:cNvSpPr>
          <p:nvPr>
            <p:ph type="sldNum" sz="quarter" idx="10"/>
          </p:nvPr>
        </p:nvSpPr>
        <p:spPr/>
        <p:txBody>
          <a:bodyPr/>
          <a:lstStyle/>
          <a:p>
            <a:pPr lvl="0" eaLnBrk="1" hangingPunct="1">
              <a:buNone/>
            </a:pPr>
            <a:r>
              <a:rPr lang="en-US" altLang="en-US">
                <a:latin typeface="Arial" panose="020B0604020202020204" pitchFamily="34" charset="0"/>
              </a:rPr>
              <a:t>Slide 1- </a:t>
            </a:r>
            <a:fld id="{9A0DB2DC-4C9A-4742-B13C-FB6460FD3503}" type="slidenum">
              <a:rPr lang="en-US" altLang="en-US" sz="1400" b="1" smtClean="0">
                <a:solidFill>
                  <a:srgbClr val="990033"/>
                </a:solidFill>
                <a:latin typeface="Arial" panose="020B0604020202020204" pitchFamily="34" charset="0"/>
              </a:rPr>
              <a:t>9</a:t>
            </a:fld>
            <a:endParaRPr lang="en-US" altLang="en-US" sz="1400" b="1" dirty="0">
              <a:solidFill>
                <a:srgbClr val="990033"/>
              </a:solidFill>
              <a:latin typeface="Arial" panose="020B0604020202020204" pitchFamily="34" charset="0"/>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CA"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CA"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3748</Words>
  <Application>Microsoft Office PowerPoint</Application>
  <PresentationFormat>Letter Paper (8.5x11 in)</PresentationFormat>
  <Paragraphs>425</Paragraphs>
  <Slides>60</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Noto Sans Symbols</vt:lpstr>
      <vt:lpstr>Arial</vt:lpstr>
      <vt:lpstr>Tahoma</vt:lpstr>
      <vt:lpstr>Times New Roman</vt:lpstr>
      <vt:lpstr>Wingdings</vt:lpstr>
      <vt:lpstr>Blends</vt:lpstr>
      <vt:lpstr>Principle of Database Systems</vt:lpstr>
      <vt:lpstr>Your Instructor Introduction</vt:lpstr>
      <vt:lpstr>Rules for class</vt:lpstr>
      <vt:lpstr>Course Outline</vt:lpstr>
      <vt:lpstr>Course Evaluation</vt:lpstr>
      <vt:lpstr>PowerPoint Presentation</vt:lpstr>
      <vt:lpstr>What is a Data and database?</vt:lpstr>
      <vt:lpstr>Purpose of a Database</vt:lpstr>
      <vt:lpstr>What is a Database System?</vt:lpstr>
      <vt:lpstr>Users Are Dependent on Databases</vt:lpstr>
      <vt:lpstr>Users Are Dependent on Databases</vt:lpstr>
      <vt:lpstr>Components of a Database System</vt:lpstr>
      <vt:lpstr>Users</vt:lpstr>
      <vt:lpstr>The Database</vt:lpstr>
      <vt:lpstr>Example Database Metadata: A Relational Diagram</vt:lpstr>
      <vt:lpstr>Database Contents</vt:lpstr>
      <vt:lpstr>Database Management System (D B M S)</vt:lpstr>
      <vt:lpstr>Example DBMS</vt:lpstr>
      <vt:lpstr>Functions of a D B M S</vt:lpstr>
      <vt:lpstr>Impact of Databases and Database Technology</vt:lpstr>
      <vt:lpstr>Simplified database system environment</vt:lpstr>
      <vt:lpstr>Typical DBMS Functionality</vt:lpstr>
      <vt:lpstr>Application Activities Against a Database</vt:lpstr>
      <vt:lpstr>Additional DBMS Functionality</vt:lpstr>
      <vt:lpstr>Example of a Database (with a Conceptual Data Model)</vt:lpstr>
      <vt:lpstr>Example of a Database (with a Conceptual Data Model)</vt:lpstr>
      <vt:lpstr>Example of a simple database</vt:lpstr>
      <vt:lpstr>Main Characteristics of the Database Approach</vt:lpstr>
      <vt:lpstr>Main Characteristics of the Database Approach</vt:lpstr>
      <vt:lpstr>Example of a simplified database catalog</vt:lpstr>
      <vt:lpstr>Main Characteristics of the Database Approach (continued)</vt:lpstr>
      <vt:lpstr>Main Characteristics of the Database Approach (continued)</vt:lpstr>
      <vt:lpstr>Database Users</vt:lpstr>
      <vt:lpstr>Database Users – Actors on the Scene </vt:lpstr>
      <vt:lpstr>Database End Users</vt:lpstr>
      <vt:lpstr>Database End Users (continued)</vt:lpstr>
      <vt:lpstr>Database Users – Actors on the Scene (continued)</vt:lpstr>
      <vt:lpstr>Database Users – Workers behind the Scene </vt:lpstr>
      <vt:lpstr>Advantages of Using the Database Approach</vt:lpstr>
      <vt:lpstr>Advantages of Using the Database Approach (continued)</vt:lpstr>
      <vt:lpstr>Additional Implications of Using the Database Approach</vt:lpstr>
      <vt:lpstr>Additional Implications of Using the Database Approach (continued)</vt:lpstr>
      <vt:lpstr>Historical Development of Database Technology</vt:lpstr>
      <vt:lpstr>Historical Development of Database Technology (continued)</vt:lpstr>
      <vt:lpstr>Historical Development of Database Technology (continued)</vt:lpstr>
      <vt:lpstr>Extending Database Capabilities (1)</vt:lpstr>
      <vt:lpstr>Extending Database Capabilities (2)</vt:lpstr>
      <vt:lpstr>Extending Database Capabilities (3)</vt:lpstr>
      <vt:lpstr>Extending Database Capabilities (4)</vt:lpstr>
      <vt:lpstr>Relational Database Tables</vt:lpstr>
      <vt:lpstr>Relational Database Example</vt:lpstr>
      <vt:lpstr>The Department, Adviser, and Student Tables</vt:lpstr>
      <vt:lpstr>The Art Course Database Tables</vt:lpstr>
      <vt:lpstr>Relational Tables are Processed by Structured Query Language (S Q L)</vt:lpstr>
      <vt:lpstr>S Q L Example (1 of 2)</vt:lpstr>
      <vt:lpstr>S Q L Example (2 of 2)</vt:lpstr>
      <vt:lpstr>S Q L Example Results for the Art Course Database </vt:lpstr>
      <vt:lpstr>Chapter 1 (Summary)</vt:lpstr>
      <vt:lpstr> When not to use a DBMS</vt:lpstr>
      <vt:lpstr> When not to use a DBMS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awais ahmed</cp:lastModifiedBy>
  <cp:revision>23</cp:revision>
  <cp:lastPrinted>2001-11-04T00:51:13Z</cp:lastPrinted>
  <dcterms:created xsi:type="dcterms:W3CDTF">2005-02-25T19:46:41Z</dcterms:created>
  <dcterms:modified xsi:type="dcterms:W3CDTF">2025-09-15T04:36:19Z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B012F328197548898550656ECAB1E2EA_12</vt:lpwstr>
  </property>
  <property fmtid="{D5CDD505-2E9C-101B-9397-08002B2CF9AE}" pid="3" name="KSOProductBuildVer">
    <vt:lpwstr>2052-12.1.0.21915</vt:lpwstr>
  </property>
</Properties>
</file>